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Kollektif" charset="1" panose="020B0604020101010102"/>
      <p:regular r:id="rId12"/>
    </p:embeddedFont>
    <p:embeddedFont>
      <p:font typeface="Kollektif Bold" charset="1" panose="020B0604020101010102"/>
      <p:regular r:id="rId13"/>
    </p:embeddedFont>
    <p:embeddedFont>
      <p:font typeface="Kollektif Italics" charset="1" panose="020B0604020101010102"/>
      <p:regular r:id="rId14"/>
    </p:embeddedFont>
    <p:embeddedFont>
      <p:font typeface="Kollektif Bold Italics" charset="1" panose="020B0604020101010102"/>
      <p:regular r:id="rId15"/>
    </p:embeddedFont>
    <p:embeddedFont>
      <p:font typeface="Nexa" charset="1" panose="02000500000000000000"/>
      <p:regular r:id="rId16"/>
    </p:embeddedFont>
    <p:embeddedFont>
      <p:font typeface="Nexa Bold" charset="1" panose="02000500000000000000"/>
      <p:regular r:id="rId17"/>
    </p:embeddedFont>
    <p:embeddedFont>
      <p:font typeface="Nexa Italics" charset="1" panose="02000000000000000000"/>
      <p:regular r:id="rId18"/>
    </p:embeddedFont>
    <p:embeddedFont>
      <p:font typeface="Nexa Bold Italics" charset="1" panose="02000000000000000000"/>
      <p:regular r:id="rId19"/>
    </p:embeddedFont>
    <p:embeddedFont>
      <p:font typeface="Nexa Thin" charset="1" panose="02000500000000000000"/>
      <p:regular r:id="rId20"/>
    </p:embeddedFont>
    <p:embeddedFont>
      <p:font typeface="Nexa Thin Italics" charset="1" panose="02000000000000000000"/>
      <p:regular r:id="rId21"/>
    </p:embeddedFont>
    <p:embeddedFont>
      <p:font typeface="Nexa Heavy" charset="1" panose="02000500000000000000"/>
      <p:regular r:id="rId22"/>
    </p:embeddedFont>
    <p:embeddedFont>
      <p:font typeface="Nexa Heavy Italics" charset="1" panose="02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1.png" Type="http://schemas.openxmlformats.org/officeDocument/2006/relationships/image"/><Relationship Id="rId16" Target="../media/image2.svg" Type="http://schemas.openxmlformats.org/officeDocument/2006/relationships/image"/><Relationship Id="rId17" Target="../media/image20.png" Type="http://schemas.openxmlformats.org/officeDocument/2006/relationships/image"/><Relationship Id="rId18" Target="../media/image21.svg" Type="http://schemas.openxmlformats.org/officeDocument/2006/relationships/image"/><Relationship Id="rId19" Target="../media/image22.png" Type="http://schemas.openxmlformats.org/officeDocument/2006/relationships/image"/><Relationship Id="rId2" Target="../media/image11.png" Type="http://schemas.openxmlformats.org/officeDocument/2006/relationships/image"/><Relationship Id="rId20" Target="../media/image23.sv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sp>
        <p:nvSpPr>
          <p:cNvPr name="Freeform 2" id="2"/>
          <p:cNvSpPr/>
          <p:nvPr/>
        </p:nvSpPr>
        <p:spPr>
          <a:xfrm flipH="false" flipV="false" rot="-315366">
            <a:off x="14861331" y="-194596"/>
            <a:ext cx="3633973" cy="5182541"/>
          </a:xfrm>
          <a:custGeom>
            <a:avLst/>
            <a:gdLst/>
            <a:ahLst/>
            <a:cxnLst/>
            <a:rect r="r" b="b" t="t" l="l"/>
            <a:pathLst>
              <a:path h="5182541" w="3633973">
                <a:moveTo>
                  <a:pt x="0" y="0"/>
                </a:moveTo>
                <a:lnTo>
                  <a:pt x="3633974" y="0"/>
                </a:lnTo>
                <a:lnTo>
                  <a:pt x="3633974" y="5182542"/>
                </a:lnTo>
                <a:lnTo>
                  <a:pt x="0" y="5182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45653" y="321782"/>
            <a:ext cx="12596695" cy="2158611"/>
          </a:xfrm>
          <a:custGeom>
            <a:avLst/>
            <a:gdLst/>
            <a:ahLst/>
            <a:cxnLst/>
            <a:rect r="r" b="b" t="t" l="l"/>
            <a:pathLst>
              <a:path h="2158611" w="12596695">
                <a:moveTo>
                  <a:pt x="0" y="0"/>
                </a:moveTo>
                <a:lnTo>
                  <a:pt x="12596694" y="0"/>
                </a:lnTo>
                <a:lnTo>
                  <a:pt x="12596694" y="2158611"/>
                </a:lnTo>
                <a:lnTo>
                  <a:pt x="0" y="2158611"/>
                </a:lnTo>
                <a:lnTo>
                  <a:pt x="0" y="0"/>
                </a:lnTo>
                <a:close/>
              </a:path>
            </a:pathLst>
          </a:custGeom>
          <a:blipFill>
            <a:blip r:embed="rId4"/>
            <a:stretch>
              <a:fillRect l="0" t="0" r="0" b="0"/>
            </a:stretch>
          </a:blipFill>
        </p:spPr>
      </p:sp>
      <p:sp>
        <p:nvSpPr>
          <p:cNvPr name="Freeform 4" id="4"/>
          <p:cNvSpPr/>
          <p:nvPr/>
        </p:nvSpPr>
        <p:spPr>
          <a:xfrm flipH="false" flipV="false" rot="0">
            <a:off x="4827886" y="2813729"/>
            <a:ext cx="8632227" cy="6712494"/>
          </a:xfrm>
          <a:custGeom>
            <a:avLst/>
            <a:gdLst/>
            <a:ahLst/>
            <a:cxnLst/>
            <a:rect r="r" b="b" t="t" l="l"/>
            <a:pathLst>
              <a:path h="6712494" w="8632227">
                <a:moveTo>
                  <a:pt x="0" y="0"/>
                </a:moveTo>
                <a:lnTo>
                  <a:pt x="8632228" y="0"/>
                </a:lnTo>
                <a:lnTo>
                  <a:pt x="8632228" y="6712493"/>
                </a:lnTo>
                <a:lnTo>
                  <a:pt x="0" y="6712493"/>
                </a:lnTo>
                <a:lnTo>
                  <a:pt x="0" y="0"/>
                </a:lnTo>
                <a:close/>
              </a:path>
            </a:pathLst>
          </a:custGeom>
          <a:blipFill>
            <a:blip r:embed="rId5"/>
            <a:stretch>
              <a:fillRect l="0" t="0" r="0" b="0"/>
            </a:stretch>
          </a:blipFill>
        </p:spPr>
      </p:sp>
      <p:sp>
        <p:nvSpPr>
          <p:cNvPr name="Freeform 5" id="5"/>
          <p:cNvSpPr/>
          <p:nvPr/>
        </p:nvSpPr>
        <p:spPr>
          <a:xfrm flipH="false" flipV="false" rot="536808">
            <a:off x="918046" y="2864469"/>
            <a:ext cx="2489227" cy="6507784"/>
          </a:xfrm>
          <a:custGeom>
            <a:avLst/>
            <a:gdLst/>
            <a:ahLst/>
            <a:cxnLst/>
            <a:rect r="r" b="b" t="t" l="l"/>
            <a:pathLst>
              <a:path h="6507784" w="2489227">
                <a:moveTo>
                  <a:pt x="0" y="0"/>
                </a:moveTo>
                <a:lnTo>
                  <a:pt x="2489227" y="0"/>
                </a:lnTo>
                <a:lnTo>
                  <a:pt x="2489227" y="6507784"/>
                </a:lnTo>
                <a:lnTo>
                  <a:pt x="0" y="65077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885429" y="551889"/>
            <a:ext cx="1764569" cy="1698398"/>
          </a:xfrm>
          <a:custGeom>
            <a:avLst/>
            <a:gdLst/>
            <a:ahLst/>
            <a:cxnLst/>
            <a:rect r="r" b="b" t="t" l="l"/>
            <a:pathLst>
              <a:path h="1698398" w="1764569">
                <a:moveTo>
                  <a:pt x="1764570" y="0"/>
                </a:moveTo>
                <a:lnTo>
                  <a:pt x="0" y="0"/>
                </a:lnTo>
                <a:lnTo>
                  <a:pt x="0" y="1698398"/>
                </a:lnTo>
                <a:lnTo>
                  <a:pt x="1764570" y="1698398"/>
                </a:lnTo>
                <a:lnTo>
                  <a:pt x="176457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945071" y="5796801"/>
            <a:ext cx="3881746" cy="3260667"/>
          </a:xfrm>
          <a:custGeom>
            <a:avLst/>
            <a:gdLst/>
            <a:ahLst/>
            <a:cxnLst/>
            <a:rect r="r" b="b" t="t" l="l"/>
            <a:pathLst>
              <a:path h="3260667" w="3881746">
                <a:moveTo>
                  <a:pt x="0" y="0"/>
                </a:moveTo>
                <a:lnTo>
                  <a:pt x="3881746" y="0"/>
                </a:lnTo>
                <a:lnTo>
                  <a:pt x="3881746" y="3260667"/>
                </a:lnTo>
                <a:lnTo>
                  <a:pt x="0" y="32606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0B3"/>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09544" cy="2428996"/>
            <a:chOff x="0" y="0"/>
            <a:chExt cx="450250" cy="639735"/>
          </a:xfrm>
        </p:grpSpPr>
        <p:sp>
          <p:nvSpPr>
            <p:cNvPr name="Freeform 3" id="3"/>
            <p:cNvSpPr/>
            <p:nvPr/>
          </p:nvSpPr>
          <p:spPr>
            <a:xfrm flipH="false" flipV="false" rot="0">
              <a:off x="0" y="0"/>
              <a:ext cx="450250" cy="639735"/>
            </a:xfrm>
            <a:custGeom>
              <a:avLst/>
              <a:gdLst/>
              <a:ahLst/>
              <a:cxnLst/>
              <a:rect r="r" b="b" t="t" l="l"/>
              <a:pathLst>
                <a:path h="639735" w="450250">
                  <a:moveTo>
                    <a:pt x="225125" y="0"/>
                  </a:moveTo>
                  <a:lnTo>
                    <a:pt x="225125" y="0"/>
                  </a:lnTo>
                  <a:cubicBezTo>
                    <a:pt x="349458" y="0"/>
                    <a:pt x="450250" y="100792"/>
                    <a:pt x="450250" y="225125"/>
                  </a:cubicBezTo>
                  <a:lnTo>
                    <a:pt x="450250" y="414610"/>
                  </a:lnTo>
                  <a:cubicBezTo>
                    <a:pt x="450250" y="538944"/>
                    <a:pt x="349458" y="639735"/>
                    <a:pt x="225125" y="639735"/>
                  </a:cubicBezTo>
                  <a:lnTo>
                    <a:pt x="225125" y="639735"/>
                  </a:lnTo>
                  <a:cubicBezTo>
                    <a:pt x="100792" y="639735"/>
                    <a:pt x="0" y="538944"/>
                    <a:pt x="0" y="414610"/>
                  </a:cubicBezTo>
                  <a:lnTo>
                    <a:pt x="0" y="225125"/>
                  </a:lnTo>
                  <a:cubicBezTo>
                    <a:pt x="0" y="100792"/>
                    <a:pt x="100792" y="0"/>
                    <a:pt x="225125" y="0"/>
                  </a:cubicBezTo>
                  <a:close/>
                </a:path>
              </a:pathLst>
            </a:custGeom>
            <a:solidFill>
              <a:srgbClr val="70B6DE"/>
            </a:solidFill>
          </p:spPr>
        </p:sp>
        <p:sp>
          <p:nvSpPr>
            <p:cNvPr name="TextBox 4" id="4"/>
            <p:cNvSpPr txBox="true"/>
            <p:nvPr/>
          </p:nvSpPr>
          <p:spPr>
            <a:xfrm>
              <a:off x="0" y="-57150"/>
              <a:ext cx="450250"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831362" y="2610208"/>
            <a:ext cx="14587175" cy="6708458"/>
            <a:chOff x="0" y="0"/>
            <a:chExt cx="19449567" cy="8944610"/>
          </a:xfrm>
        </p:grpSpPr>
        <p:grpSp>
          <p:nvGrpSpPr>
            <p:cNvPr name="Group 6" id="6"/>
            <p:cNvGrpSpPr/>
            <p:nvPr/>
          </p:nvGrpSpPr>
          <p:grpSpPr>
            <a:xfrm rot="0">
              <a:off x="0" y="0"/>
              <a:ext cx="19449567" cy="8944610"/>
              <a:chOff x="0" y="0"/>
              <a:chExt cx="3841890" cy="1766837"/>
            </a:xfrm>
          </p:grpSpPr>
          <p:sp>
            <p:nvSpPr>
              <p:cNvPr name="Freeform 7" id="7"/>
              <p:cNvSpPr/>
              <p:nvPr/>
            </p:nvSpPr>
            <p:spPr>
              <a:xfrm flipH="false" flipV="false" rot="0">
                <a:off x="0" y="0"/>
                <a:ext cx="3841890" cy="1766837"/>
              </a:xfrm>
              <a:custGeom>
                <a:avLst/>
                <a:gdLst/>
                <a:ahLst/>
                <a:cxnLst/>
                <a:rect r="r" b="b" t="t" l="l"/>
                <a:pathLst>
                  <a:path h="1766837" w="3841890">
                    <a:moveTo>
                      <a:pt x="0" y="0"/>
                    </a:moveTo>
                    <a:lnTo>
                      <a:pt x="3841890" y="0"/>
                    </a:lnTo>
                    <a:lnTo>
                      <a:pt x="3841890" y="1766837"/>
                    </a:lnTo>
                    <a:lnTo>
                      <a:pt x="0" y="1766837"/>
                    </a:lnTo>
                    <a:close/>
                  </a:path>
                </a:pathLst>
              </a:custGeom>
              <a:solidFill>
                <a:srgbClr val="FFFFFF"/>
              </a:solidFill>
            </p:spPr>
          </p:sp>
          <p:sp>
            <p:nvSpPr>
              <p:cNvPr name="TextBox 8" id="8"/>
              <p:cNvSpPr txBox="true"/>
              <p:nvPr/>
            </p:nvSpPr>
            <p:spPr>
              <a:xfrm>
                <a:off x="0" y="-57150"/>
                <a:ext cx="3841890" cy="1823987"/>
              </a:xfrm>
              <a:prstGeom prst="rect">
                <a:avLst/>
              </a:prstGeom>
            </p:spPr>
            <p:txBody>
              <a:bodyPr anchor="ctr" rtlCol="false" tIns="50800" lIns="50800" bIns="50800" rIns="50800"/>
              <a:lstStyle/>
              <a:p>
                <a:pPr algn="ctr">
                  <a:lnSpc>
                    <a:spcPts val="2737"/>
                  </a:lnSpc>
                </a:pPr>
              </a:p>
            </p:txBody>
          </p:sp>
        </p:grpSp>
        <p:sp>
          <p:nvSpPr>
            <p:cNvPr name="Freeform 9" id="9"/>
            <p:cNvSpPr/>
            <p:nvPr/>
          </p:nvSpPr>
          <p:spPr>
            <a:xfrm flipH="false" flipV="false" rot="0">
              <a:off x="0" y="0"/>
              <a:ext cx="19449567" cy="8944610"/>
            </a:xfrm>
            <a:custGeom>
              <a:avLst/>
              <a:gdLst/>
              <a:ahLst/>
              <a:cxnLst/>
              <a:rect r="r" b="b" t="t" l="l"/>
              <a:pathLst>
                <a:path h="8944610" w="19449567">
                  <a:moveTo>
                    <a:pt x="0" y="0"/>
                  </a:moveTo>
                  <a:lnTo>
                    <a:pt x="19449567" y="0"/>
                  </a:lnTo>
                  <a:lnTo>
                    <a:pt x="19449567" y="8944610"/>
                  </a:lnTo>
                  <a:lnTo>
                    <a:pt x="0" y="8944610"/>
                  </a:lnTo>
                  <a:lnTo>
                    <a:pt x="0" y="0"/>
                  </a:lnTo>
                  <a:close/>
                </a:path>
              </a:pathLst>
            </a:custGeom>
            <a:blipFill>
              <a:blip r:embed="rId2">
                <a:alphaModFix amt="42000"/>
              </a:blip>
              <a:stretch>
                <a:fillRect l="0" t="-45781" r="-11018" b="-15155"/>
              </a:stretch>
            </a:blipFill>
          </p:spPr>
        </p:sp>
      </p:grpSp>
      <p:sp>
        <p:nvSpPr>
          <p:cNvPr name="Freeform 10" id="10"/>
          <p:cNvSpPr/>
          <p:nvPr/>
        </p:nvSpPr>
        <p:spPr>
          <a:xfrm flipH="false" flipV="false" rot="-481244">
            <a:off x="16694150" y="3401548"/>
            <a:ext cx="2442896" cy="3483903"/>
          </a:xfrm>
          <a:custGeom>
            <a:avLst/>
            <a:gdLst/>
            <a:ahLst/>
            <a:cxnLst/>
            <a:rect r="r" b="b" t="t" l="l"/>
            <a:pathLst>
              <a:path h="3483903" w="2442896">
                <a:moveTo>
                  <a:pt x="0" y="0"/>
                </a:moveTo>
                <a:lnTo>
                  <a:pt x="2442896" y="0"/>
                </a:lnTo>
                <a:lnTo>
                  <a:pt x="2442896" y="3483904"/>
                </a:lnTo>
                <a:lnTo>
                  <a:pt x="0" y="3483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07404">
            <a:off x="552458" y="7519927"/>
            <a:ext cx="1340817" cy="2207932"/>
          </a:xfrm>
          <a:custGeom>
            <a:avLst/>
            <a:gdLst/>
            <a:ahLst/>
            <a:cxnLst/>
            <a:rect r="r" b="b" t="t" l="l"/>
            <a:pathLst>
              <a:path h="2207932" w="1340817">
                <a:moveTo>
                  <a:pt x="0" y="0"/>
                </a:moveTo>
                <a:lnTo>
                  <a:pt x="1340817" y="0"/>
                </a:lnTo>
                <a:lnTo>
                  <a:pt x="1340817" y="2207932"/>
                </a:lnTo>
                <a:lnTo>
                  <a:pt x="0" y="2207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7798799" y="2813390"/>
            <a:ext cx="233597" cy="2335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5" id="15"/>
          <p:cNvSpPr/>
          <p:nvPr/>
        </p:nvSpPr>
        <p:spPr>
          <a:xfrm flipH="false" flipV="false" rot="-1352685">
            <a:off x="-900831" y="1837698"/>
            <a:ext cx="2937529" cy="2137052"/>
          </a:xfrm>
          <a:custGeom>
            <a:avLst/>
            <a:gdLst/>
            <a:ahLst/>
            <a:cxnLst/>
            <a:rect r="r" b="b" t="t" l="l"/>
            <a:pathLst>
              <a:path h="2137052" w="2937529">
                <a:moveTo>
                  <a:pt x="0" y="0"/>
                </a:moveTo>
                <a:lnTo>
                  <a:pt x="2937529" y="0"/>
                </a:lnTo>
                <a:lnTo>
                  <a:pt x="2937529" y="2137052"/>
                </a:lnTo>
                <a:lnTo>
                  <a:pt x="0" y="21370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16" id="16"/>
          <p:cNvGraphicFramePr>
            <a:graphicFrameLocks noGrp="true"/>
          </p:cNvGraphicFramePr>
          <p:nvPr/>
        </p:nvGraphicFramePr>
        <p:xfrm>
          <a:off x="1786859" y="2627870"/>
          <a:ext cx="14631679" cy="6690796"/>
        </p:xfrm>
        <a:graphic>
          <a:graphicData uri="http://schemas.openxmlformats.org/drawingml/2006/table">
            <a:tbl>
              <a:tblPr/>
              <a:tblGrid>
                <a:gridCol w="5062841"/>
                <a:gridCol w="9568838"/>
              </a:tblGrid>
              <a:tr h="1168705">
                <a:tc>
                  <a:txBody>
                    <a:bodyPr anchor="t" rtlCol="false"/>
                    <a:lstStyle/>
                    <a:p>
                      <a:pPr algn="ctr">
                        <a:lnSpc>
                          <a:spcPts val="5607"/>
                        </a:lnSpc>
                        <a:defRPr/>
                      </a:pPr>
                      <a:r>
                        <a:rPr lang="en-US" sz="4005">
                          <a:solidFill>
                            <a:srgbClr val="FFFFFF"/>
                          </a:solidFill>
                          <a:latin typeface="Kollektif Bold"/>
                        </a:rPr>
                        <a:t>Category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5607"/>
                        </a:lnSpc>
                        <a:defRPr/>
                      </a:pPr>
                      <a:r>
                        <a:rPr lang="en-US" sz="4005">
                          <a:solidFill>
                            <a:srgbClr val="FFFFFF"/>
                          </a:solidFill>
                          <a:latin typeface="Kollektif"/>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187864">
                <a:tc>
                  <a:txBody>
                    <a:bodyPr anchor="t" rtlCol="false"/>
                    <a:lstStyle/>
                    <a:p>
                      <a:pPr algn="ctr">
                        <a:lnSpc>
                          <a:spcPts val="3508"/>
                        </a:lnSpc>
                        <a:defRPr/>
                      </a:pPr>
                      <a:r>
                        <a:rPr lang="en-US" sz="2505">
                          <a:solidFill>
                            <a:srgbClr val="000000"/>
                          </a:solidFill>
                          <a:latin typeface="Kollektif"/>
                        </a:rPr>
                        <a:t>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8"/>
                        </a:lnSpc>
                        <a:defRPr/>
                      </a:pPr>
                      <a:r>
                        <a:rPr lang="en-US" sz="2105">
                          <a:solidFill>
                            <a:srgbClr val="000000"/>
                          </a:solidFill>
                          <a:latin typeface="Kollektif"/>
                        </a:rPr>
                        <a:t>We employ supervised machine learning methods for disease prediction, including Support Vector Machine (SVM) and 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35069">
                <a:tc>
                  <a:txBody>
                    <a:bodyPr anchor="t" rtlCol="false"/>
                    <a:lstStyle/>
                    <a:p>
                      <a:pPr algn="ctr">
                        <a:lnSpc>
                          <a:spcPts val="3508"/>
                        </a:lnSpc>
                        <a:defRPr/>
                      </a:pPr>
                      <a:r>
                        <a:rPr lang="en-US" sz="2505">
                          <a:solidFill>
                            <a:srgbClr val="000000"/>
                          </a:solidFill>
                          <a:latin typeface="Kollektif"/>
                        </a:rPr>
                        <a:t>Algorithms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8"/>
                        </a:lnSpc>
                        <a:defRPr/>
                      </a:pPr>
                      <a:r>
                        <a:rPr lang="en-US" sz="2105">
                          <a:solidFill>
                            <a:srgbClr val="000000"/>
                          </a:solidFill>
                          <a:latin typeface="Kollektif"/>
                        </a:rPr>
                        <a:t>Support Vector Machine (SVM): Used for classification tasks, SVM is effective in handling high-dimensional data and finding optimal decision boundaries. - Logistic Regression: A widely used algorithm for binary classification, Logistic Regression is interpretable and efficient.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99157">
                <a:tc>
                  <a:txBody>
                    <a:bodyPr anchor="t" rtlCol="false"/>
                    <a:lstStyle/>
                    <a:p>
                      <a:pPr algn="ctr">
                        <a:lnSpc>
                          <a:spcPts val="3508"/>
                        </a:lnSpc>
                        <a:defRPr/>
                      </a:pPr>
                      <a:r>
                        <a:rPr lang="en-US" sz="2505">
                          <a:solidFill>
                            <a:srgbClr val="000000"/>
                          </a:solidFill>
                          <a:latin typeface="Kollektif"/>
                        </a:rPr>
                        <a:t>Code Quality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48"/>
                        </a:lnSpc>
                        <a:defRPr/>
                      </a:pPr>
                      <a:r>
                        <a:rPr lang="en-US" sz="2105">
                          <a:solidFill>
                            <a:srgbClr val="000000"/>
                          </a:solidFill>
                          <a:latin typeface="Kollektif"/>
                        </a:rPr>
                        <a:t>We adhere to best coding practices, ensuring readability, modularity, and documentation. We conduct regular code reviews and employ version control systems like Git.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1831362" y="904875"/>
            <a:ext cx="19572288" cy="1112902"/>
          </a:xfrm>
          <a:prstGeom prst="rect">
            <a:avLst/>
          </a:prstGeom>
        </p:spPr>
        <p:txBody>
          <a:bodyPr anchor="t" rtlCol="false" tIns="0" lIns="0" bIns="0" rIns="0">
            <a:spAutoFit/>
          </a:bodyPr>
          <a:lstStyle/>
          <a:p>
            <a:pPr>
              <a:lnSpc>
                <a:spcPts val="4182"/>
              </a:lnSpc>
            </a:pPr>
            <a:r>
              <a:rPr lang="en-US" sz="5100" spc="-153">
                <a:solidFill>
                  <a:srgbClr val="000000"/>
                </a:solidFill>
                <a:latin typeface="Montserrat Classic Bold"/>
              </a:rPr>
              <a:t>Methods/ Algorithms/Code Quality(Phase - II)</a:t>
            </a:r>
          </a:p>
          <a:p>
            <a:pPr>
              <a:lnSpc>
                <a:spcPts val="4182"/>
              </a:lnSpc>
            </a:pPr>
          </a:p>
        </p:txBody>
      </p:sp>
      <p:sp>
        <p:nvSpPr>
          <p:cNvPr name="TextBox 18" id="18"/>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19" id="19"/>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09544" cy="2428996"/>
            <a:chOff x="0" y="0"/>
            <a:chExt cx="450250" cy="639735"/>
          </a:xfrm>
        </p:grpSpPr>
        <p:sp>
          <p:nvSpPr>
            <p:cNvPr name="Freeform 3" id="3"/>
            <p:cNvSpPr/>
            <p:nvPr/>
          </p:nvSpPr>
          <p:spPr>
            <a:xfrm flipH="false" flipV="false" rot="0">
              <a:off x="0" y="0"/>
              <a:ext cx="450250" cy="639735"/>
            </a:xfrm>
            <a:custGeom>
              <a:avLst/>
              <a:gdLst/>
              <a:ahLst/>
              <a:cxnLst/>
              <a:rect r="r" b="b" t="t" l="l"/>
              <a:pathLst>
                <a:path h="639735" w="450250">
                  <a:moveTo>
                    <a:pt x="225125" y="0"/>
                  </a:moveTo>
                  <a:lnTo>
                    <a:pt x="225125" y="0"/>
                  </a:lnTo>
                  <a:cubicBezTo>
                    <a:pt x="349458" y="0"/>
                    <a:pt x="450250" y="100792"/>
                    <a:pt x="450250" y="225125"/>
                  </a:cubicBezTo>
                  <a:lnTo>
                    <a:pt x="450250" y="414610"/>
                  </a:lnTo>
                  <a:cubicBezTo>
                    <a:pt x="450250" y="538944"/>
                    <a:pt x="349458" y="639735"/>
                    <a:pt x="225125" y="639735"/>
                  </a:cubicBezTo>
                  <a:lnTo>
                    <a:pt x="225125" y="639735"/>
                  </a:lnTo>
                  <a:cubicBezTo>
                    <a:pt x="100792" y="639735"/>
                    <a:pt x="0" y="538944"/>
                    <a:pt x="0" y="414610"/>
                  </a:cubicBezTo>
                  <a:lnTo>
                    <a:pt x="0" y="225125"/>
                  </a:lnTo>
                  <a:cubicBezTo>
                    <a:pt x="0" y="100792"/>
                    <a:pt x="100792" y="0"/>
                    <a:pt x="225125" y="0"/>
                  </a:cubicBezTo>
                  <a:close/>
                </a:path>
              </a:pathLst>
            </a:custGeom>
            <a:solidFill>
              <a:srgbClr val="FFF0B3"/>
            </a:solidFill>
          </p:spPr>
        </p:sp>
        <p:sp>
          <p:nvSpPr>
            <p:cNvPr name="TextBox 4" id="4"/>
            <p:cNvSpPr txBox="true"/>
            <p:nvPr/>
          </p:nvSpPr>
          <p:spPr>
            <a:xfrm>
              <a:off x="0" y="-57150"/>
              <a:ext cx="450250"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831362" y="2610208"/>
            <a:ext cx="14587175" cy="7480618"/>
            <a:chOff x="0" y="0"/>
            <a:chExt cx="19449567" cy="9974158"/>
          </a:xfrm>
        </p:grpSpPr>
        <p:grpSp>
          <p:nvGrpSpPr>
            <p:cNvPr name="Group 6" id="6"/>
            <p:cNvGrpSpPr/>
            <p:nvPr/>
          </p:nvGrpSpPr>
          <p:grpSpPr>
            <a:xfrm rot="0">
              <a:off x="0" y="0"/>
              <a:ext cx="19449567" cy="9974158"/>
              <a:chOff x="0" y="0"/>
              <a:chExt cx="3841890" cy="1970204"/>
            </a:xfrm>
          </p:grpSpPr>
          <p:sp>
            <p:nvSpPr>
              <p:cNvPr name="Freeform 7" id="7"/>
              <p:cNvSpPr/>
              <p:nvPr/>
            </p:nvSpPr>
            <p:spPr>
              <a:xfrm flipH="false" flipV="false" rot="0">
                <a:off x="0" y="0"/>
                <a:ext cx="3841890" cy="1970204"/>
              </a:xfrm>
              <a:custGeom>
                <a:avLst/>
                <a:gdLst/>
                <a:ahLst/>
                <a:cxnLst/>
                <a:rect r="r" b="b" t="t" l="l"/>
                <a:pathLst>
                  <a:path h="1970204" w="3841890">
                    <a:moveTo>
                      <a:pt x="0" y="0"/>
                    </a:moveTo>
                    <a:lnTo>
                      <a:pt x="3841890" y="0"/>
                    </a:lnTo>
                    <a:lnTo>
                      <a:pt x="3841890" y="1970204"/>
                    </a:lnTo>
                    <a:lnTo>
                      <a:pt x="0" y="1970204"/>
                    </a:lnTo>
                    <a:close/>
                  </a:path>
                </a:pathLst>
              </a:custGeom>
              <a:solidFill>
                <a:srgbClr val="FFFFFF"/>
              </a:solidFill>
            </p:spPr>
          </p:sp>
          <p:sp>
            <p:nvSpPr>
              <p:cNvPr name="TextBox 8" id="8"/>
              <p:cNvSpPr txBox="true"/>
              <p:nvPr/>
            </p:nvSpPr>
            <p:spPr>
              <a:xfrm>
                <a:off x="0" y="-57150"/>
                <a:ext cx="3841890" cy="2027354"/>
              </a:xfrm>
              <a:prstGeom prst="rect">
                <a:avLst/>
              </a:prstGeom>
            </p:spPr>
            <p:txBody>
              <a:bodyPr anchor="ctr" rtlCol="false" tIns="50800" lIns="50800" bIns="50800" rIns="50800"/>
              <a:lstStyle/>
              <a:p>
                <a:pPr algn="ctr">
                  <a:lnSpc>
                    <a:spcPts val="2737"/>
                  </a:lnSpc>
                </a:pPr>
              </a:p>
            </p:txBody>
          </p:sp>
        </p:grpSp>
        <p:sp>
          <p:nvSpPr>
            <p:cNvPr name="Freeform 9" id="9"/>
            <p:cNvSpPr/>
            <p:nvPr/>
          </p:nvSpPr>
          <p:spPr>
            <a:xfrm flipH="false" flipV="false" rot="0">
              <a:off x="0" y="0"/>
              <a:ext cx="19449567" cy="9974158"/>
            </a:xfrm>
            <a:custGeom>
              <a:avLst/>
              <a:gdLst/>
              <a:ahLst/>
              <a:cxnLst/>
              <a:rect r="r" b="b" t="t" l="l"/>
              <a:pathLst>
                <a:path h="9974158" w="19449567">
                  <a:moveTo>
                    <a:pt x="0" y="0"/>
                  </a:moveTo>
                  <a:lnTo>
                    <a:pt x="19449567" y="0"/>
                  </a:lnTo>
                  <a:lnTo>
                    <a:pt x="19449567" y="9974158"/>
                  </a:lnTo>
                  <a:lnTo>
                    <a:pt x="0" y="9974158"/>
                  </a:lnTo>
                  <a:lnTo>
                    <a:pt x="0" y="0"/>
                  </a:lnTo>
                  <a:close/>
                </a:path>
              </a:pathLst>
            </a:custGeom>
            <a:blipFill>
              <a:blip r:embed="rId2">
                <a:alphaModFix amt="42000"/>
              </a:blip>
              <a:stretch>
                <a:fillRect l="0" t="-35894" r="-11018" b="-8429"/>
              </a:stretch>
            </a:blipFill>
          </p:spPr>
        </p:sp>
      </p:grpSp>
      <p:sp>
        <p:nvSpPr>
          <p:cNvPr name="Freeform 10" id="10"/>
          <p:cNvSpPr/>
          <p:nvPr/>
        </p:nvSpPr>
        <p:spPr>
          <a:xfrm flipH="false" flipV="false" rot="-481244">
            <a:off x="16694150" y="3401548"/>
            <a:ext cx="2442896" cy="3483903"/>
          </a:xfrm>
          <a:custGeom>
            <a:avLst/>
            <a:gdLst/>
            <a:ahLst/>
            <a:cxnLst/>
            <a:rect r="r" b="b" t="t" l="l"/>
            <a:pathLst>
              <a:path h="3483903" w="2442896">
                <a:moveTo>
                  <a:pt x="0" y="0"/>
                </a:moveTo>
                <a:lnTo>
                  <a:pt x="2442896" y="0"/>
                </a:lnTo>
                <a:lnTo>
                  <a:pt x="2442896" y="3483904"/>
                </a:lnTo>
                <a:lnTo>
                  <a:pt x="0" y="3483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798799" y="2813390"/>
            <a:ext cx="233597" cy="2335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4" id="14"/>
          <p:cNvSpPr/>
          <p:nvPr/>
        </p:nvSpPr>
        <p:spPr>
          <a:xfrm flipH="false" flipV="false" rot="-1352685">
            <a:off x="-967775" y="1978461"/>
            <a:ext cx="2937529" cy="2137052"/>
          </a:xfrm>
          <a:custGeom>
            <a:avLst/>
            <a:gdLst/>
            <a:ahLst/>
            <a:cxnLst/>
            <a:rect r="r" b="b" t="t" l="l"/>
            <a:pathLst>
              <a:path h="2137052" w="2937529">
                <a:moveTo>
                  <a:pt x="0" y="0"/>
                </a:moveTo>
                <a:lnTo>
                  <a:pt x="2937529" y="0"/>
                </a:lnTo>
                <a:lnTo>
                  <a:pt x="2937529" y="2137053"/>
                </a:lnTo>
                <a:lnTo>
                  <a:pt x="0" y="2137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15" id="15"/>
          <p:cNvGraphicFramePr>
            <a:graphicFrameLocks noGrp="true"/>
          </p:cNvGraphicFramePr>
          <p:nvPr/>
        </p:nvGraphicFramePr>
        <p:xfrm>
          <a:off x="1786859" y="1920766"/>
          <a:ext cx="14631679" cy="8170060"/>
        </p:xfrm>
        <a:graphic>
          <a:graphicData uri="http://schemas.openxmlformats.org/drawingml/2006/table">
            <a:tbl>
              <a:tblPr/>
              <a:tblGrid>
                <a:gridCol w="5062841"/>
                <a:gridCol w="9568838"/>
              </a:tblGrid>
              <a:tr h="1167494">
                <a:tc>
                  <a:txBody>
                    <a:bodyPr anchor="t" rtlCol="false"/>
                    <a:lstStyle/>
                    <a:p>
                      <a:pPr algn="ctr">
                        <a:lnSpc>
                          <a:spcPts val="5607"/>
                        </a:lnSpc>
                        <a:defRPr/>
                      </a:pPr>
                      <a:r>
                        <a:rPr lang="en-US" sz="4005">
                          <a:solidFill>
                            <a:srgbClr val="FFFFFF"/>
                          </a:solidFill>
                          <a:latin typeface="Kollektif"/>
                        </a:rPr>
                        <a:t>Aspect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5607"/>
                        </a:lnSpc>
                        <a:defRPr/>
                      </a:pPr>
                      <a:r>
                        <a:rPr lang="en-US" sz="4005">
                          <a:solidFill>
                            <a:srgbClr val="FFFFFF"/>
                          </a:solidFill>
                          <a:latin typeface="Kollektif"/>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072398">
                <a:tc>
                  <a:txBody>
                    <a:bodyPr anchor="t" rtlCol="false"/>
                    <a:lstStyle/>
                    <a:p>
                      <a:pPr algn="ctr">
                        <a:lnSpc>
                          <a:spcPts val="2948"/>
                        </a:lnSpc>
                        <a:defRPr/>
                      </a:pPr>
                      <a:r>
                        <a:rPr lang="en-US" sz="2105">
                          <a:solidFill>
                            <a:srgbClr val="000000"/>
                          </a:solidFill>
                          <a:latin typeface="Kollektif"/>
                        </a:rPr>
                        <a:t>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Develop a robust disease prediction system leveraging advanced machine learning for early intervention and improved healthcare outcomes.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87596">
                <a:tc>
                  <a:txBody>
                    <a:bodyPr anchor="t" rtlCol="false"/>
                    <a:lstStyle/>
                    <a:p>
                      <a:pPr algn="ctr">
                        <a:lnSpc>
                          <a:spcPts val="2948"/>
                        </a:lnSpc>
                        <a:defRPr/>
                      </a:pPr>
                      <a:r>
                        <a:rPr lang="en-US" sz="2105">
                          <a:solidFill>
                            <a:srgbClr val="000000"/>
                          </a:solidFill>
                          <a:latin typeface="Kollektif"/>
                        </a:rPr>
                        <a:t>Prototype Features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Accurate Disease Prediction: Utilizes SVM and Logistic Regression for precise predictions. User-Friendly Interface: Designed for ease of use and accessibility. Blockchain Integration: Ensures secure and private data hosting.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Technology Stack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Data Analysis and ML Models: Python (Scikit-learn, Pandas) Web Development: Flask, HTML/CSS Security: Blockchain integration for data security.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Code Quality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Adheres to best coding practices, emphasizing readability, modularity, and documentation. Conducts regular code reviews and utilizes version control (Git).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71798">
                <a:tc>
                  <a:txBody>
                    <a:bodyPr anchor="t" rtlCol="false"/>
                    <a:lstStyle/>
                    <a:p>
                      <a:pPr algn="ctr">
                        <a:lnSpc>
                          <a:spcPts val="2948"/>
                        </a:lnSpc>
                        <a:defRPr/>
                      </a:pPr>
                      <a:r>
                        <a:rPr lang="en-US" sz="2105">
                          <a:solidFill>
                            <a:srgbClr val="000000"/>
                          </a:solidFill>
                          <a:latin typeface="Kollektif"/>
                        </a:rPr>
                        <a:t>Business Impact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Enhances healthcare by enabling early disease prediction, leading to proactive interventions and improved patient outcomes.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8706">
                <a:tc>
                  <a:txBody>
                    <a:bodyPr anchor="t" rtlCol="false"/>
                    <a:lstStyle/>
                    <a:p>
                      <a:pPr algn="ctr">
                        <a:lnSpc>
                          <a:spcPts val="2948"/>
                        </a:lnSpc>
                        <a:defRPr/>
                      </a:pPr>
                      <a:r>
                        <a:rPr lang="en-US" sz="2105">
                          <a:solidFill>
                            <a:srgbClr val="000000"/>
                          </a:solidFill>
                          <a:latin typeface="Kollektif"/>
                        </a:rPr>
                        <a:t>Future Enhancements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Explore real-time data updates, additional disease prediction models, and user engagement features based on user feedback.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16" id="16"/>
          <p:cNvSpPr/>
          <p:nvPr/>
        </p:nvSpPr>
        <p:spPr>
          <a:xfrm flipH="false" flipV="false" rot="0">
            <a:off x="-42424" y="6196739"/>
            <a:ext cx="1829283" cy="3061561"/>
          </a:xfrm>
          <a:custGeom>
            <a:avLst/>
            <a:gdLst/>
            <a:ahLst/>
            <a:cxnLst/>
            <a:rect r="r" b="b" t="t" l="l"/>
            <a:pathLst>
              <a:path h="3061561" w="1829283">
                <a:moveTo>
                  <a:pt x="0" y="0"/>
                </a:moveTo>
                <a:lnTo>
                  <a:pt x="1829283" y="0"/>
                </a:lnTo>
                <a:lnTo>
                  <a:pt x="1829283" y="3061561"/>
                </a:lnTo>
                <a:lnTo>
                  <a:pt x="0" y="30615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786859" y="914400"/>
            <a:ext cx="14631679" cy="1217930"/>
          </a:xfrm>
          <a:prstGeom prst="rect">
            <a:avLst/>
          </a:prstGeom>
        </p:spPr>
        <p:txBody>
          <a:bodyPr anchor="t" rtlCol="false" tIns="0" lIns="0" bIns="0" rIns="0">
            <a:spAutoFit/>
          </a:bodyPr>
          <a:lstStyle/>
          <a:p>
            <a:pPr algn="ctr">
              <a:lnSpc>
                <a:spcPts val="4510"/>
              </a:lnSpc>
            </a:pPr>
            <a:r>
              <a:rPr lang="en-US" sz="5500" spc="-165">
                <a:solidFill>
                  <a:srgbClr val="000000"/>
                </a:solidFill>
                <a:latin typeface="Montserrat Classic"/>
              </a:rPr>
              <a:t>Final Solution/Prototype/Business Solution</a:t>
            </a:r>
          </a:p>
          <a:p>
            <a:pPr algn="ctr">
              <a:lnSpc>
                <a:spcPts val="4510"/>
              </a:lnSpc>
            </a:pPr>
          </a:p>
        </p:txBody>
      </p:sp>
      <p:sp>
        <p:nvSpPr>
          <p:cNvPr name="TextBox 18" id="18"/>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19" id="19"/>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7259300" y="160774"/>
            <a:ext cx="1448770" cy="2428996"/>
            <a:chOff x="0" y="0"/>
            <a:chExt cx="381569" cy="639735"/>
          </a:xfrm>
        </p:grpSpPr>
        <p:sp>
          <p:nvSpPr>
            <p:cNvPr name="Freeform 3" id="3"/>
            <p:cNvSpPr/>
            <p:nvPr/>
          </p:nvSpPr>
          <p:spPr>
            <a:xfrm flipH="false" flipV="false" rot="0">
              <a:off x="0" y="0"/>
              <a:ext cx="381569" cy="639735"/>
            </a:xfrm>
            <a:custGeom>
              <a:avLst/>
              <a:gdLst/>
              <a:ahLst/>
              <a:cxnLst/>
              <a:rect r="r" b="b" t="t" l="l"/>
              <a:pathLst>
                <a:path h="639735" w="381569">
                  <a:moveTo>
                    <a:pt x="190785" y="0"/>
                  </a:moveTo>
                  <a:lnTo>
                    <a:pt x="190785" y="0"/>
                  </a:lnTo>
                  <a:cubicBezTo>
                    <a:pt x="296152" y="0"/>
                    <a:pt x="381569" y="85417"/>
                    <a:pt x="381569" y="190785"/>
                  </a:cubicBezTo>
                  <a:lnTo>
                    <a:pt x="381569" y="448951"/>
                  </a:lnTo>
                  <a:cubicBezTo>
                    <a:pt x="381569" y="499550"/>
                    <a:pt x="361469" y="548077"/>
                    <a:pt x="325690" y="583856"/>
                  </a:cubicBezTo>
                  <a:cubicBezTo>
                    <a:pt x="289911" y="619635"/>
                    <a:pt x="241384" y="639735"/>
                    <a:pt x="190785" y="639735"/>
                  </a:cubicBezTo>
                  <a:lnTo>
                    <a:pt x="190785" y="639735"/>
                  </a:lnTo>
                  <a:cubicBezTo>
                    <a:pt x="140185" y="639735"/>
                    <a:pt x="91659" y="619635"/>
                    <a:pt x="55880" y="583856"/>
                  </a:cubicBezTo>
                  <a:cubicBezTo>
                    <a:pt x="20100" y="548077"/>
                    <a:pt x="0" y="499550"/>
                    <a:pt x="0" y="448951"/>
                  </a:cubicBezTo>
                  <a:lnTo>
                    <a:pt x="0" y="190785"/>
                  </a:lnTo>
                  <a:cubicBezTo>
                    <a:pt x="0" y="140185"/>
                    <a:pt x="20100" y="91659"/>
                    <a:pt x="55880" y="55880"/>
                  </a:cubicBezTo>
                  <a:cubicBezTo>
                    <a:pt x="91659" y="20100"/>
                    <a:pt x="140185" y="0"/>
                    <a:pt x="190785" y="0"/>
                  </a:cubicBezTo>
                  <a:close/>
                </a:path>
              </a:pathLst>
            </a:custGeom>
            <a:solidFill>
              <a:srgbClr val="FFF0B3"/>
            </a:solidFill>
          </p:spPr>
        </p:sp>
        <p:sp>
          <p:nvSpPr>
            <p:cNvPr name="TextBox 4" id="4"/>
            <p:cNvSpPr txBox="true"/>
            <p:nvPr/>
          </p:nvSpPr>
          <p:spPr>
            <a:xfrm>
              <a:off x="0" y="-57150"/>
              <a:ext cx="381569"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4799416" y="8730627"/>
            <a:ext cx="233597" cy="2335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BE9"/>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8" id="8"/>
          <p:cNvGrpSpPr/>
          <p:nvPr/>
        </p:nvGrpSpPr>
        <p:grpSpPr>
          <a:xfrm rot="0">
            <a:off x="9027202" y="8787981"/>
            <a:ext cx="233597" cy="2335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7D2"/>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1" id="11"/>
          <p:cNvGrpSpPr/>
          <p:nvPr/>
        </p:nvGrpSpPr>
        <p:grpSpPr>
          <a:xfrm rot="0">
            <a:off x="3342538" y="8787981"/>
            <a:ext cx="233597" cy="2335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4" id="14"/>
          <p:cNvGrpSpPr/>
          <p:nvPr/>
        </p:nvGrpSpPr>
        <p:grpSpPr>
          <a:xfrm rot="0">
            <a:off x="673244" y="3526940"/>
            <a:ext cx="6387183" cy="4946512"/>
            <a:chOff x="0" y="0"/>
            <a:chExt cx="1758768" cy="1362066"/>
          </a:xfrm>
        </p:grpSpPr>
        <p:sp>
          <p:nvSpPr>
            <p:cNvPr name="Freeform 15" id="15"/>
            <p:cNvSpPr/>
            <p:nvPr/>
          </p:nvSpPr>
          <p:spPr>
            <a:xfrm flipH="false" flipV="false" rot="0">
              <a:off x="0" y="0"/>
              <a:ext cx="1758768" cy="1362066"/>
            </a:xfrm>
            <a:custGeom>
              <a:avLst/>
              <a:gdLst/>
              <a:ahLst/>
              <a:cxnLst/>
              <a:rect r="r" b="b" t="t" l="l"/>
              <a:pathLst>
                <a:path h="1362066" w="1758768">
                  <a:moveTo>
                    <a:pt x="121210" y="0"/>
                  </a:moveTo>
                  <a:lnTo>
                    <a:pt x="1637558" y="0"/>
                  </a:lnTo>
                  <a:cubicBezTo>
                    <a:pt x="1669704" y="0"/>
                    <a:pt x="1700535" y="12770"/>
                    <a:pt x="1723266" y="35502"/>
                  </a:cubicBezTo>
                  <a:cubicBezTo>
                    <a:pt x="1745997" y="58233"/>
                    <a:pt x="1758768" y="89063"/>
                    <a:pt x="1758768" y="121210"/>
                  </a:cubicBezTo>
                  <a:lnTo>
                    <a:pt x="1758768" y="1240856"/>
                  </a:lnTo>
                  <a:cubicBezTo>
                    <a:pt x="1758768" y="1273003"/>
                    <a:pt x="1745997" y="1303833"/>
                    <a:pt x="1723266" y="1326564"/>
                  </a:cubicBezTo>
                  <a:cubicBezTo>
                    <a:pt x="1700535" y="1349296"/>
                    <a:pt x="1669704" y="1362066"/>
                    <a:pt x="1637558" y="1362066"/>
                  </a:cubicBezTo>
                  <a:lnTo>
                    <a:pt x="121210" y="1362066"/>
                  </a:lnTo>
                  <a:cubicBezTo>
                    <a:pt x="89063" y="1362066"/>
                    <a:pt x="58233" y="1349296"/>
                    <a:pt x="35502" y="1326564"/>
                  </a:cubicBezTo>
                  <a:cubicBezTo>
                    <a:pt x="12770" y="1303833"/>
                    <a:pt x="0" y="1273003"/>
                    <a:pt x="0" y="1240856"/>
                  </a:cubicBezTo>
                  <a:lnTo>
                    <a:pt x="0" y="121210"/>
                  </a:lnTo>
                  <a:cubicBezTo>
                    <a:pt x="0" y="89063"/>
                    <a:pt x="12770" y="58233"/>
                    <a:pt x="35502" y="35502"/>
                  </a:cubicBezTo>
                  <a:cubicBezTo>
                    <a:pt x="58233" y="12770"/>
                    <a:pt x="89063" y="0"/>
                    <a:pt x="121210" y="0"/>
                  </a:cubicBezTo>
                  <a:close/>
                </a:path>
              </a:pathLst>
            </a:custGeom>
            <a:solidFill>
              <a:srgbClr val="FFF0B3"/>
            </a:solidFill>
          </p:spPr>
        </p:sp>
        <p:sp>
          <p:nvSpPr>
            <p:cNvPr name="TextBox 16" id="16"/>
            <p:cNvSpPr txBox="true"/>
            <p:nvPr/>
          </p:nvSpPr>
          <p:spPr>
            <a:xfrm>
              <a:off x="0" y="-57150"/>
              <a:ext cx="1758768" cy="1419216"/>
            </a:xfrm>
            <a:prstGeom prst="rect">
              <a:avLst/>
            </a:prstGeom>
          </p:spPr>
          <p:txBody>
            <a:bodyPr anchor="ctr" rtlCol="false" tIns="50800" lIns="50800" bIns="50800" rIns="50800"/>
            <a:lstStyle/>
            <a:p>
              <a:pPr algn="ctr">
                <a:lnSpc>
                  <a:spcPts val="2737"/>
                </a:lnSpc>
              </a:pPr>
            </a:p>
          </p:txBody>
        </p:sp>
      </p:grpSp>
      <p:grpSp>
        <p:nvGrpSpPr>
          <p:cNvPr name="Group 17" id="17"/>
          <p:cNvGrpSpPr/>
          <p:nvPr/>
        </p:nvGrpSpPr>
        <p:grpSpPr>
          <a:xfrm rot="0">
            <a:off x="11366366" y="3526940"/>
            <a:ext cx="6248390" cy="4946512"/>
            <a:chOff x="0" y="0"/>
            <a:chExt cx="1720550" cy="1362066"/>
          </a:xfrm>
        </p:grpSpPr>
        <p:sp>
          <p:nvSpPr>
            <p:cNvPr name="Freeform 18" id="18"/>
            <p:cNvSpPr/>
            <p:nvPr/>
          </p:nvSpPr>
          <p:spPr>
            <a:xfrm flipH="false" flipV="false" rot="0">
              <a:off x="0" y="0"/>
              <a:ext cx="1720550" cy="1362066"/>
            </a:xfrm>
            <a:custGeom>
              <a:avLst/>
              <a:gdLst/>
              <a:ahLst/>
              <a:cxnLst/>
              <a:rect r="r" b="b" t="t" l="l"/>
              <a:pathLst>
                <a:path h="1362066" w="1720550">
                  <a:moveTo>
                    <a:pt x="123903" y="0"/>
                  </a:moveTo>
                  <a:lnTo>
                    <a:pt x="1596647" y="0"/>
                  </a:lnTo>
                  <a:cubicBezTo>
                    <a:pt x="1629508" y="0"/>
                    <a:pt x="1661023" y="13054"/>
                    <a:pt x="1684260" y="36290"/>
                  </a:cubicBezTo>
                  <a:cubicBezTo>
                    <a:pt x="1707496" y="59526"/>
                    <a:pt x="1720550" y="91042"/>
                    <a:pt x="1720550" y="123903"/>
                  </a:cubicBezTo>
                  <a:lnTo>
                    <a:pt x="1720550" y="1238163"/>
                  </a:lnTo>
                  <a:cubicBezTo>
                    <a:pt x="1720550" y="1306593"/>
                    <a:pt x="1665077" y="1362066"/>
                    <a:pt x="1596647" y="1362066"/>
                  </a:cubicBezTo>
                  <a:lnTo>
                    <a:pt x="123903" y="1362066"/>
                  </a:lnTo>
                  <a:cubicBezTo>
                    <a:pt x="55473" y="1362066"/>
                    <a:pt x="0" y="1306593"/>
                    <a:pt x="0" y="1238163"/>
                  </a:cubicBezTo>
                  <a:lnTo>
                    <a:pt x="0" y="123903"/>
                  </a:lnTo>
                  <a:cubicBezTo>
                    <a:pt x="0" y="55473"/>
                    <a:pt x="55473" y="0"/>
                    <a:pt x="123903" y="0"/>
                  </a:cubicBezTo>
                  <a:close/>
                </a:path>
              </a:pathLst>
            </a:custGeom>
            <a:solidFill>
              <a:srgbClr val="FFFBE9"/>
            </a:solidFill>
          </p:spPr>
        </p:sp>
        <p:sp>
          <p:nvSpPr>
            <p:cNvPr name="TextBox 19" id="19"/>
            <p:cNvSpPr txBox="true"/>
            <p:nvPr/>
          </p:nvSpPr>
          <p:spPr>
            <a:xfrm>
              <a:off x="0" y="-57150"/>
              <a:ext cx="1720550" cy="1419216"/>
            </a:xfrm>
            <a:prstGeom prst="rect">
              <a:avLst/>
            </a:prstGeom>
          </p:spPr>
          <p:txBody>
            <a:bodyPr anchor="ctr" rtlCol="false" tIns="50800" lIns="50800" bIns="50800" rIns="50800"/>
            <a:lstStyle/>
            <a:p>
              <a:pPr algn="ctr">
                <a:lnSpc>
                  <a:spcPts val="2737"/>
                </a:lnSpc>
              </a:pPr>
            </a:p>
          </p:txBody>
        </p:sp>
      </p:grpSp>
      <p:grpSp>
        <p:nvGrpSpPr>
          <p:cNvPr name="Group 20" id="20"/>
          <p:cNvGrpSpPr/>
          <p:nvPr/>
        </p:nvGrpSpPr>
        <p:grpSpPr>
          <a:xfrm rot="0">
            <a:off x="6004504" y="3526940"/>
            <a:ext cx="6257968" cy="4946512"/>
            <a:chOff x="0" y="0"/>
            <a:chExt cx="1723187" cy="1362066"/>
          </a:xfrm>
        </p:grpSpPr>
        <p:sp>
          <p:nvSpPr>
            <p:cNvPr name="Freeform 21" id="21"/>
            <p:cNvSpPr/>
            <p:nvPr/>
          </p:nvSpPr>
          <p:spPr>
            <a:xfrm flipH="false" flipV="false" rot="0">
              <a:off x="0" y="0"/>
              <a:ext cx="1723187" cy="1362066"/>
            </a:xfrm>
            <a:custGeom>
              <a:avLst/>
              <a:gdLst/>
              <a:ahLst/>
              <a:cxnLst/>
              <a:rect r="r" b="b" t="t" l="l"/>
              <a:pathLst>
                <a:path h="1362066" w="1723187">
                  <a:moveTo>
                    <a:pt x="123713" y="0"/>
                  </a:moveTo>
                  <a:lnTo>
                    <a:pt x="1599474" y="0"/>
                  </a:lnTo>
                  <a:cubicBezTo>
                    <a:pt x="1667799" y="0"/>
                    <a:pt x="1723187" y="55388"/>
                    <a:pt x="1723187" y="123713"/>
                  </a:cubicBezTo>
                  <a:lnTo>
                    <a:pt x="1723187" y="1238353"/>
                  </a:lnTo>
                  <a:cubicBezTo>
                    <a:pt x="1723187" y="1306678"/>
                    <a:pt x="1667799" y="1362066"/>
                    <a:pt x="1599474" y="1362066"/>
                  </a:cubicBezTo>
                  <a:lnTo>
                    <a:pt x="123713" y="1362066"/>
                  </a:lnTo>
                  <a:cubicBezTo>
                    <a:pt x="55388" y="1362066"/>
                    <a:pt x="0" y="1306678"/>
                    <a:pt x="0" y="1238353"/>
                  </a:cubicBezTo>
                  <a:lnTo>
                    <a:pt x="0" y="123713"/>
                  </a:lnTo>
                  <a:cubicBezTo>
                    <a:pt x="0" y="55388"/>
                    <a:pt x="55388" y="0"/>
                    <a:pt x="123713" y="0"/>
                  </a:cubicBezTo>
                  <a:close/>
                </a:path>
              </a:pathLst>
            </a:custGeom>
            <a:solidFill>
              <a:srgbClr val="FFF7D2"/>
            </a:solidFill>
          </p:spPr>
        </p:sp>
        <p:sp>
          <p:nvSpPr>
            <p:cNvPr name="TextBox 22" id="22"/>
            <p:cNvSpPr txBox="true"/>
            <p:nvPr/>
          </p:nvSpPr>
          <p:spPr>
            <a:xfrm>
              <a:off x="0" y="-57150"/>
              <a:ext cx="1723187" cy="1419216"/>
            </a:xfrm>
            <a:prstGeom prst="rect">
              <a:avLst/>
            </a:prstGeom>
          </p:spPr>
          <p:txBody>
            <a:bodyPr anchor="ctr" rtlCol="false" tIns="50800" lIns="50800" bIns="50800" rIns="50800"/>
            <a:lstStyle/>
            <a:p>
              <a:pPr algn="ctr">
                <a:lnSpc>
                  <a:spcPts val="2737"/>
                </a:lnSpc>
              </a:pPr>
            </a:p>
          </p:txBody>
        </p:sp>
      </p:grpSp>
      <p:sp>
        <p:nvSpPr>
          <p:cNvPr name="Freeform 23" id="23"/>
          <p:cNvSpPr/>
          <p:nvPr/>
        </p:nvSpPr>
        <p:spPr>
          <a:xfrm flipH="true" flipV="false" rot="0">
            <a:off x="1553424" y="1641920"/>
            <a:ext cx="1468156" cy="1468156"/>
          </a:xfrm>
          <a:custGeom>
            <a:avLst/>
            <a:gdLst/>
            <a:ahLst/>
            <a:cxnLst/>
            <a:rect r="r" b="b" t="t" l="l"/>
            <a:pathLst>
              <a:path h="1468156" w="1468156">
                <a:moveTo>
                  <a:pt x="1468156" y="0"/>
                </a:moveTo>
                <a:lnTo>
                  <a:pt x="0" y="0"/>
                </a:lnTo>
                <a:lnTo>
                  <a:pt x="0" y="1468156"/>
                </a:lnTo>
                <a:lnTo>
                  <a:pt x="1468156" y="1468156"/>
                </a:lnTo>
                <a:lnTo>
                  <a:pt x="14681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564014" y="465967"/>
            <a:ext cx="1592714" cy="1916833"/>
          </a:xfrm>
          <a:custGeom>
            <a:avLst/>
            <a:gdLst/>
            <a:ahLst/>
            <a:cxnLst/>
            <a:rect r="r" b="b" t="t" l="l"/>
            <a:pathLst>
              <a:path h="1916833" w="1592714">
                <a:moveTo>
                  <a:pt x="0" y="0"/>
                </a:moveTo>
                <a:lnTo>
                  <a:pt x="1592714" y="0"/>
                </a:lnTo>
                <a:lnTo>
                  <a:pt x="1592714" y="1916833"/>
                </a:lnTo>
                <a:lnTo>
                  <a:pt x="0" y="1916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272044" y="8625583"/>
            <a:ext cx="562760" cy="677282"/>
          </a:xfrm>
          <a:custGeom>
            <a:avLst/>
            <a:gdLst/>
            <a:ahLst/>
            <a:cxnLst/>
            <a:rect r="r" b="b" t="t" l="l"/>
            <a:pathLst>
              <a:path h="677282" w="562760">
                <a:moveTo>
                  <a:pt x="0" y="0"/>
                </a:moveTo>
                <a:lnTo>
                  <a:pt x="562760" y="0"/>
                </a:lnTo>
                <a:lnTo>
                  <a:pt x="562760" y="677282"/>
                </a:lnTo>
                <a:lnTo>
                  <a:pt x="0" y="6772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4828715">
            <a:off x="16251834" y="8005807"/>
            <a:ext cx="1592714" cy="1916833"/>
          </a:xfrm>
          <a:custGeom>
            <a:avLst/>
            <a:gdLst/>
            <a:ahLst/>
            <a:cxnLst/>
            <a:rect r="r" b="b" t="t" l="l"/>
            <a:pathLst>
              <a:path h="1916833" w="1592714">
                <a:moveTo>
                  <a:pt x="0" y="0"/>
                </a:moveTo>
                <a:lnTo>
                  <a:pt x="1592714" y="0"/>
                </a:lnTo>
                <a:lnTo>
                  <a:pt x="1592714" y="1916833"/>
                </a:lnTo>
                <a:lnTo>
                  <a:pt x="0" y="19168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1978544" y="593780"/>
            <a:ext cx="4168593" cy="1329318"/>
          </a:xfrm>
          <a:custGeom>
            <a:avLst/>
            <a:gdLst/>
            <a:ahLst/>
            <a:cxnLst/>
            <a:rect r="r" b="b" t="t" l="l"/>
            <a:pathLst>
              <a:path h="1329318" w="4168593">
                <a:moveTo>
                  <a:pt x="0" y="0"/>
                </a:moveTo>
                <a:lnTo>
                  <a:pt x="4168592" y="0"/>
                </a:lnTo>
                <a:lnTo>
                  <a:pt x="4168592" y="1329318"/>
                </a:lnTo>
                <a:lnTo>
                  <a:pt x="0" y="13293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17263">
            <a:off x="1275009" y="4118984"/>
            <a:ext cx="5020152" cy="1164973"/>
          </a:xfrm>
          <a:prstGeom prst="rect">
            <a:avLst/>
          </a:prstGeom>
        </p:spPr>
        <p:txBody>
          <a:bodyPr anchor="t" rtlCol="false" tIns="0" lIns="0" bIns="0" rIns="0">
            <a:spAutoFit/>
          </a:bodyPr>
          <a:lstStyle/>
          <a:p>
            <a:pPr>
              <a:lnSpc>
                <a:spcPts val="3013"/>
              </a:lnSpc>
            </a:pPr>
            <a:r>
              <a:rPr lang="en-US" sz="2842" spc="-85">
                <a:solidFill>
                  <a:srgbClr val="000000"/>
                </a:solidFill>
                <a:latin typeface="Montserrat Classic Bold"/>
              </a:rPr>
              <a:t>Early Diabetes </a:t>
            </a:r>
          </a:p>
          <a:p>
            <a:pPr>
              <a:lnSpc>
                <a:spcPts val="3013"/>
              </a:lnSpc>
            </a:pPr>
            <a:r>
              <a:rPr lang="en-US" sz="2842" spc="-85">
                <a:solidFill>
                  <a:srgbClr val="000000"/>
                </a:solidFill>
                <a:latin typeface="Montserrat Classic Bold"/>
              </a:rPr>
              <a:t>Detection:</a:t>
            </a:r>
          </a:p>
          <a:p>
            <a:pPr>
              <a:lnSpc>
                <a:spcPts val="3013"/>
              </a:lnSpc>
            </a:pPr>
          </a:p>
        </p:txBody>
      </p:sp>
      <p:sp>
        <p:nvSpPr>
          <p:cNvPr name="TextBox 29" id="29"/>
          <p:cNvSpPr txBox="true"/>
          <p:nvPr/>
        </p:nvSpPr>
        <p:spPr>
          <a:xfrm rot="0">
            <a:off x="5875321" y="1989773"/>
            <a:ext cx="6537359" cy="1294731"/>
          </a:xfrm>
          <a:prstGeom prst="rect">
            <a:avLst/>
          </a:prstGeom>
        </p:spPr>
        <p:txBody>
          <a:bodyPr anchor="t" rtlCol="false" tIns="0" lIns="0" bIns="0" rIns="0">
            <a:spAutoFit/>
          </a:bodyPr>
          <a:lstStyle/>
          <a:p>
            <a:pPr algn="ctr">
              <a:lnSpc>
                <a:spcPts val="5070"/>
              </a:lnSpc>
            </a:pPr>
            <a:r>
              <a:rPr lang="en-US" sz="4783" spc="-143">
                <a:solidFill>
                  <a:srgbClr val="FFFFFF"/>
                </a:solidFill>
                <a:latin typeface="Montserrat Classic Bold"/>
              </a:rPr>
              <a:t>Test Cases/Use Cases</a:t>
            </a:r>
          </a:p>
          <a:p>
            <a:pPr algn="ctr">
              <a:lnSpc>
                <a:spcPts val="5070"/>
              </a:lnSpc>
            </a:pPr>
          </a:p>
        </p:txBody>
      </p:sp>
      <p:sp>
        <p:nvSpPr>
          <p:cNvPr name="TextBox 30" id="30"/>
          <p:cNvSpPr txBox="true"/>
          <p:nvPr/>
        </p:nvSpPr>
        <p:spPr>
          <a:xfrm rot="-17263">
            <a:off x="7063391" y="4118543"/>
            <a:ext cx="5196116" cy="1164973"/>
          </a:xfrm>
          <a:prstGeom prst="rect">
            <a:avLst/>
          </a:prstGeom>
        </p:spPr>
        <p:txBody>
          <a:bodyPr anchor="t" rtlCol="false" tIns="0" lIns="0" bIns="0" rIns="0">
            <a:spAutoFit/>
          </a:bodyPr>
          <a:lstStyle/>
          <a:p>
            <a:pPr>
              <a:lnSpc>
                <a:spcPts val="3013"/>
              </a:lnSpc>
            </a:pPr>
            <a:r>
              <a:rPr lang="en-US" sz="2842" spc="-85">
                <a:solidFill>
                  <a:srgbClr val="000000"/>
                </a:solidFill>
                <a:latin typeface="Montserrat Classic Bold"/>
              </a:rPr>
              <a:t>Heart Disease Risk Assessment:</a:t>
            </a:r>
          </a:p>
          <a:p>
            <a:pPr>
              <a:lnSpc>
                <a:spcPts val="3013"/>
              </a:lnSpc>
            </a:pPr>
          </a:p>
        </p:txBody>
      </p:sp>
      <p:sp>
        <p:nvSpPr>
          <p:cNvPr name="TextBox 31" id="31"/>
          <p:cNvSpPr txBox="true"/>
          <p:nvPr/>
        </p:nvSpPr>
        <p:spPr>
          <a:xfrm rot="-17263">
            <a:off x="1277026" y="4944954"/>
            <a:ext cx="4125012" cy="2080076"/>
          </a:xfrm>
          <a:prstGeom prst="rect">
            <a:avLst/>
          </a:prstGeom>
        </p:spPr>
        <p:txBody>
          <a:bodyPr anchor="t" rtlCol="false" tIns="0" lIns="0" bIns="0" rIns="0">
            <a:spAutoFit/>
          </a:bodyPr>
          <a:lstStyle/>
          <a:p>
            <a:pPr>
              <a:lnSpc>
                <a:spcPts val="3293"/>
              </a:lnSpc>
            </a:pPr>
            <a:r>
              <a:rPr lang="en-US" sz="2352">
                <a:solidFill>
                  <a:srgbClr val="000000"/>
                </a:solidFill>
                <a:latin typeface="Kollektif"/>
              </a:rPr>
              <a:t>Users input health data.</a:t>
            </a:r>
          </a:p>
          <a:p>
            <a:pPr>
              <a:lnSpc>
                <a:spcPts val="3293"/>
              </a:lnSpc>
            </a:pPr>
            <a:r>
              <a:rPr lang="en-US" sz="2352">
                <a:solidFill>
                  <a:srgbClr val="000000"/>
                </a:solidFill>
                <a:latin typeface="Kollektif"/>
              </a:rPr>
              <a:t>System predicts diabetes risk.</a:t>
            </a:r>
          </a:p>
          <a:p>
            <a:pPr>
              <a:lnSpc>
                <a:spcPts val="3293"/>
              </a:lnSpc>
            </a:pPr>
            <a:r>
              <a:rPr lang="en-US" sz="2352">
                <a:solidFill>
                  <a:srgbClr val="000000"/>
                </a:solidFill>
                <a:latin typeface="Kollektif"/>
              </a:rPr>
              <a:t>Users receive personalized recommendations.</a:t>
            </a:r>
          </a:p>
          <a:p>
            <a:pPr>
              <a:lnSpc>
                <a:spcPts val="3293"/>
              </a:lnSpc>
              <a:spcBef>
                <a:spcPct val="0"/>
              </a:spcBef>
            </a:pPr>
          </a:p>
        </p:txBody>
      </p:sp>
      <p:sp>
        <p:nvSpPr>
          <p:cNvPr name="TextBox 32" id="32"/>
          <p:cNvSpPr txBox="true"/>
          <p:nvPr/>
        </p:nvSpPr>
        <p:spPr>
          <a:xfrm rot="-17263">
            <a:off x="7067472" y="4944949"/>
            <a:ext cx="4125012" cy="2901718"/>
          </a:xfrm>
          <a:prstGeom prst="rect">
            <a:avLst/>
          </a:prstGeom>
        </p:spPr>
        <p:txBody>
          <a:bodyPr anchor="t" rtlCol="false" tIns="0" lIns="0" bIns="0" rIns="0">
            <a:spAutoFit/>
          </a:bodyPr>
          <a:lstStyle/>
          <a:p>
            <a:pPr>
              <a:lnSpc>
                <a:spcPts val="3293"/>
              </a:lnSpc>
            </a:pPr>
            <a:r>
              <a:rPr lang="en-US" sz="2352">
                <a:solidFill>
                  <a:srgbClr val="000000"/>
                </a:solidFill>
                <a:latin typeface="Kollektif"/>
              </a:rPr>
              <a:t>Healthcare providers input patient data.</a:t>
            </a:r>
          </a:p>
          <a:p>
            <a:pPr>
              <a:lnSpc>
                <a:spcPts val="3293"/>
              </a:lnSpc>
            </a:pPr>
            <a:r>
              <a:rPr lang="en-US" sz="2352">
                <a:solidFill>
                  <a:srgbClr val="000000"/>
                </a:solidFill>
                <a:latin typeface="Kollektif"/>
              </a:rPr>
              <a:t>System assesses heart disease risk.</a:t>
            </a:r>
          </a:p>
          <a:p>
            <a:pPr>
              <a:lnSpc>
                <a:spcPts val="3293"/>
              </a:lnSpc>
            </a:pPr>
            <a:r>
              <a:rPr lang="en-US" sz="2352">
                <a:solidFill>
                  <a:srgbClr val="000000"/>
                </a:solidFill>
                <a:latin typeface="Kollektif"/>
              </a:rPr>
              <a:t>Providers recommend tailored care.</a:t>
            </a:r>
          </a:p>
          <a:p>
            <a:pPr>
              <a:lnSpc>
                <a:spcPts val="3293"/>
              </a:lnSpc>
              <a:spcBef>
                <a:spcPct val="0"/>
              </a:spcBef>
            </a:pPr>
          </a:p>
        </p:txBody>
      </p:sp>
      <p:sp>
        <p:nvSpPr>
          <p:cNvPr name="TextBox 33" id="33"/>
          <p:cNvSpPr txBox="true"/>
          <p:nvPr/>
        </p:nvSpPr>
        <p:spPr>
          <a:xfrm rot="-17263">
            <a:off x="13060033" y="4121053"/>
            <a:ext cx="4196297" cy="1164973"/>
          </a:xfrm>
          <a:prstGeom prst="rect">
            <a:avLst/>
          </a:prstGeom>
        </p:spPr>
        <p:txBody>
          <a:bodyPr anchor="t" rtlCol="false" tIns="0" lIns="0" bIns="0" rIns="0">
            <a:spAutoFit/>
          </a:bodyPr>
          <a:lstStyle/>
          <a:p>
            <a:pPr>
              <a:lnSpc>
                <a:spcPts val="3013"/>
              </a:lnSpc>
            </a:pPr>
            <a:r>
              <a:rPr lang="en-US" sz="2842" spc="-85">
                <a:solidFill>
                  <a:srgbClr val="000000"/>
                </a:solidFill>
                <a:latin typeface="Montserrat Classic Bold"/>
              </a:rPr>
              <a:t>Preventive Care Reminder System:</a:t>
            </a:r>
          </a:p>
          <a:p>
            <a:pPr>
              <a:lnSpc>
                <a:spcPts val="3013"/>
              </a:lnSpc>
            </a:pPr>
          </a:p>
        </p:txBody>
      </p:sp>
      <p:sp>
        <p:nvSpPr>
          <p:cNvPr name="TextBox 34" id="34"/>
          <p:cNvSpPr txBox="true"/>
          <p:nvPr/>
        </p:nvSpPr>
        <p:spPr>
          <a:xfrm rot="-17263">
            <a:off x="13064107" y="4944949"/>
            <a:ext cx="4125012" cy="2901718"/>
          </a:xfrm>
          <a:prstGeom prst="rect">
            <a:avLst/>
          </a:prstGeom>
        </p:spPr>
        <p:txBody>
          <a:bodyPr anchor="t" rtlCol="false" tIns="0" lIns="0" bIns="0" rIns="0">
            <a:spAutoFit/>
          </a:bodyPr>
          <a:lstStyle/>
          <a:p>
            <a:pPr>
              <a:lnSpc>
                <a:spcPts val="3293"/>
              </a:lnSpc>
            </a:pPr>
            <a:r>
              <a:rPr lang="en-US" sz="2352">
                <a:solidFill>
                  <a:srgbClr val="000000"/>
                </a:solidFill>
                <a:latin typeface="Kollektif"/>
              </a:rPr>
              <a:t>System sends proactive reminders.</a:t>
            </a:r>
          </a:p>
          <a:p>
            <a:pPr>
              <a:lnSpc>
                <a:spcPts val="3293"/>
              </a:lnSpc>
            </a:pPr>
            <a:r>
              <a:rPr lang="en-US" sz="2352">
                <a:solidFill>
                  <a:srgbClr val="000000"/>
                </a:solidFill>
                <a:latin typeface="Kollektif"/>
              </a:rPr>
              <a:t>Users follow personalized recommendations.</a:t>
            </a:r>
          </a:p>
          <a:p>
            <a:pPr>
              <a:lnSpc>
                <a:spcPts val="3293"/>
              </a:lnSpc>
            </a:pPr>
            <a:r>
              <a:rPr lang="en-US" sz="2352">
                <a:solidFill>
                  <a:srgbClr val="000000"/>
                </a:solidFill>
                <a:latin typeface="Kollektif"/>
              </a:rPr>
              <a:t>System updates based on user feedback.</a:t>
            </a:r>
          </a:p>
          <a:p>
            <a:pPr>
              <a:lnSpc>
                <a:spcPts val="3293"/>
              </a:lnSpc>
              <a:spcBef>
                <a:spcPct val="0"/>
              </a:spcBef>
            </a:pPr>
          </a:p>
        </p:txBody>
      </p:sp>
      <p:sp>
        <p:nvSpPr>
          <p:cNvPr name="TextBox 35" id="35"/>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36" id="36"/>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FF0B3"/>
        </a:solidFill>
      </p:bgPr>
    </p:bg>
    <p:spTree>
      <p:nvGrpSpPr>
        <p:cNvPr id="1" name=""/>
        <p:cNvGrpSpPr/>
        <p:nvPr/>
      </p:nvGrpSpPr>
      <p:grpSpPr>
        <a:xfrm>
          <a:off x="0" y="0"/>
          <a:ext cx="0" cy="0"/>
          <a:chOff x="0" y="0"/>
          <a:chExt cx="0" cy="0"/>
        </a:xfrm>
      </p:grpSpPr>
      <p:grpSp>
        <p:nvGrpSpPr>
          <p:cNvPr name="Group 2" id="2"/>
          <p:cNvGrpSpPr/>
          <p:nvPr/>
        </p:nvGrpSpPr>
        <p:grpSpPr>
          <a:xfrm rot="0">
            <a:off x="1076222" y="523092"/>
            <a:ext cx="16135556" cy="9240815"/>
            <a:chOff x="0" y="0"/>
            <a:chExt cx="4249694" cy="2433795"/>
          </a:xfrm>
        </p:grpSpPr>
        <p:sp>
          <p:nvSpPr>
            <p:cNvPr name="Freeform 3" id="3"/>
            <p:cNvSpPr/>
            <p:nvPr/>
          </p:nvSpPr>
          <p:spPr>
            <a:xfrm flipH="false" flipV="false" rot="0">
              <a:off x="0" y="0"/>
              <a:ext cx="4249694" cy="2433795"/>
            </a:xfrm>
            <a:custGeom>
              <a:avLst/>
              <a:gdLst/>
              <a:ahLst/>
              <a:cxnLst/>
              <a:rect r="r" b="b" t="t" l="l"/>
              <a:pathLst>
                <a:path h="2433795" w="4249694">
                  <a:moveTo>
                    <a:pt x="24470" y="0"/>
                  </a:moveTo>
                  <a:lnTo>
                    <a:pt x="4225223" y="0"/>
                  </a:lnTo>
                  <a:cubicBezTo>
                    <a:pt x="4238738" y="0"/>
                    <a:pt x="4249694" y="10956"/>
                    <a:pt x="4249694" y="24470"/>
                  </a:cubicBezTo>
                  <a:lnTo>
                    <a:pt x="4249694" y="2409325"/>
                  </a:lnTo>
                  <a:cubicBezTo>
                    <a:pt x="4249694" y="2422840"/>
                    <a:pt x="4238738" y="2433795"/>
                    <a:pt x="4225223" y="2433795"/>
                  </a:cubicBezTo>
                  <a:lnTo>
                    <a:pt x="24470" y="2433795"/>
                  </a:lnTo>
                  <a:cubicBezTo>
                    <a:pt x="10956" y="2433795"/>
                    <a:pt x="0" y="2422840"/>
                    <a:pt x="0" y="2409325"/>
                  </a:cubicBezTo>
                  <a:lnTo>
                    <a:pt x="0" y="24470"/>
                  </a:lnTo>
                  <a:cubicBezTo>
                    <a:pt x="0" y="10956"/>
                    <a:pt x="10956" y="0"/>
                    <a:pt x="24470" y="0"/>
                  </a:cubicBezTo>
                  <a:close/>
                </a:path>
              </a:pathLst>
            </a:custGeom>
            <a:solidFill>
              <a:srgbClr val="73BBE4"/>
            </a:solidFill>
          </p:spPr>
        </p:sp>
        <p:sp>
          <p:nvSpPr>
            <p:cNvPr name="TextBox 4" id="4"/>
            <p:cNvSpPr txBox="true"/>
            <p:nvPr/>
          </p:nvSpPr>
          <p:spPr>
            <a:xfrm>
              <a:off x="0" y="-57150"/>
              <a:ext cx="4249694" cy="2490945"/>
            </a:xfrm>
            <a:prstGeom prst="rect">
              <a:avLst/>
            </a:prstGeom>
          </p:spPr>
          <p:txBody>
            <a:bodyPr anchor="ctr" rtlCol="false" tIns="50800" lIns="50800" bIns="50800" rIns="50800"/>
            <a:lstStyle/>
            <a:p>
              <a:pPr algn="just">
                <a:lnSpc>
                  <a:spcPts val="2737"/>
                </a:lnSpc>
              </a:pPr>
            </a:p>
          </p:txBody>
        </p:sp>
      </p:grpSp>
      <p:sp>
        <p:nvSpPr>
          <p:cNvPr name="TextBox 5" id="5"/>
          <p:cNvSpPr txBox="true"/>
          <p:nvPr/>
        </p:nvSpPr>
        <p:spPr>
          <a:xfrm rot="0">
            <a:off x="2490398" y="1382633"/>
            <a:ext cx="13307204" cy="1609852"/>
          </a:xfrm>
          <a:prstGeom prst="rect">
            <a:avLst/>
          </a:prstGeom>
        </p:spPr>
        <p:txBody>
          <a:bodyPr anchor="t" rtlCol="false" tIns="0" lIns="0" bIns="0" rIns="0">
            <a:spAutoFit/>
          </a:bodyPr>
          <a:lstStyle/>
          <a:p>
            <a:pPr algn="ctr">
              <a:lnSpc>
                <a:spcPts val="6254"/>
              </a:lnSpc>
            </a:pPr>
            <a:r>
              <a:rPr lang="en-US" sz="5900" spc="-177">
                <a:solidFill>
                  <a:srgbClr val="000000"/>
                </a:solidFill>
                <a:latin typeface="Montserrat Classic Bold"/>
              </a:rPr>
              <a:t>Conclusions / Future Scope</a:t>
            </a:r>
          </a:p>
          <a:p>
            <a:pPr algn="ctr">
              <a:lnSpc>
                <a:spcPts val="6254"/>
              </a:lnSpc>
            </a:pPr>
          </a:p>
        </p:txBody>
      </p:sp>
      <p:graphicFrame>
        <p:nvGraphicFramePr>
          <p:cNvPr name="Table 6" id="6"/>
          <p:cNvGraphicFramePr>
            <a:graphicFrameLocks noGrp="true"/>
          </p:cNvGraphicFramePr>
          <p:nvPr/>
        </p:nvGraphicFramePr>
        <p:xfrm>
          <a:off x="1786859" y="2627870"/>
          <a:ext cx="14631679" cy="5791200"/>
        </p:xfrm>
        <a:graphic>
          <a:graphicData uri="http://schemas.openxmlformats.org/drawingml/2006/table">
            <a:tbl>
              <a:tblPr/>
              <a:tblGrid>
                <a:gridCol w="5062841"/>
                <a:gridCol w="9568838"/>
              </a:tblGrid>
              <a:tr h="1169746">
                <a:tc>
                  <a:txBody>
                    <a:bodyPr anchor="t" rtlCol="false"/>
                    <a:lstStyle/>
                    <a:p>
                      <a:pPr algn="ctr">
                        <a:lnSpc>
                          <a:spcPts val="5607"/>
                        </a:lnSpc>
                        <a:defRPr/>
                      </a:pPr>
                      <a:r>
                        <a:rPr lang="en-US" sz="4005">
                          <a:solidFill>
                            <a:srgbClr val="FFFFFF"/>
                          </a:solidFill>
                          <a:latin typeface="Kollektif Bold"/>
                        </a:rPr>
                        <a:t>Aspect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5607"/>
                        </a:lnSpc>
                        <a:defRPr/>
                      </a:pPr>
                      <a:r>
                        <a:rPr lang="en-US" sz="4005">
                          <a:solidFill>
                            <a:srgbClr val="FFFFFF"/>
                          </a:solidFill>
                          <a:latin typeface="Kollektif"/>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2310727">
                <a:tc>
                  <a:txBody>
                    <a:bodyPr anchor="t" rtlCol="false"/>
                    <a:lstStyle/>
                    <a:p>
                      <a:pPr algn="ctr">
                        <a:lnSpc>
                          <a:spcPts val="3508"/>
                        </a:lnSpc>
                        <a:defRPr/>
                      </a:pPr>
                      <a:r>
                        <a:rPr lang="en-US" sz="2505">
                          <a:solidFill>
                            <a:srgbClr val="000000"/>
                          </a:solidFill>
                          <a:latin typeface="Kollektif"/>
                        </a:rPr>
                        <a:t>Conclusions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8"/>
                        </a:lnSpc>
                        <a:defRPr/>
                      </a:pPr>
                      <a:r>
                        <a:rPr lang="en-US" sz="2105">
                          <a:solidFill>
                            <a:srgbClr val="000000"/>
                          </a:solidFill>
                          <a:latin typeface="Kollektif"/>
                        </a:rPr>
                        <a:t>1. Disease prediction system is effective in early detection.</a:t>
                      </a:r>
                      <a:endParaRPr lang="en-US" sz="1100"/>
                    </a:p>
                    <a:p>
                      <a:pPr>
                        <a:lnSpc>
                          <a:spcPts val="2948"/>
                        </a:lnSpc>
                      </a:pPr>
                    </a:p>
                    <a:p>
                      <a:pPr>
                        <a:lnSpc>
                          <a:spcPts val="2948"/>
                        </a:lnSpc>
                      </a:pPr>
                      <a:r>
                        <a:rPr lang="en-US" sz="2105">
                          <a:solidFill>
                            <a:srgbClr val="000000"/>
                          </a:solidFill>
                          <a:latin typeface="Kollektif"/>
                        </a:rPr>
                        <a:t>2. User interface design enhances accessibility and usability.</a:t>
                      </a:r>
                    </a:p>
                    <a:p>
                      <a:pPr>
                        <a:lnSpc>
                          <a:spcPts val="2948"/>
                        </a:lnSpc>
                      </a:pPr>
                    </a:p>
                    <a:p>
                      <a:pPr>
                        <a:lnSpc>
                          <a:spcPts val="2948"/>
                        </a:lnSpc>
                      </a:pPr>
                      <a:r>
                        <a:rPr lang="en-US" sz="2105">
                          <a:solidFill>
                            <a:srgbClr val="000000"/>
                          </a:solidFill>
                          <a:latin typeface="Kollektif"/>
                        </a:rPr>
                        <a:t>3. Blockchain integration ensures data security and privacy.</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10727">
                <a:tc>
                  <a:txBody>
                    <a:bodyPr anchor="t" rtlCol="false"/>
                    <a:lstStyle/>
                    <a:p>
                      <a:pPr algn="ctr">
                        <a:lnSpc>
                          <a:spcPts val="3508"/>
                        </a:lnSpc>
                        <a:defRPr/>
                      </a:pPr>
                      <a:r>
                        <a:rPr lang="en-US" sz="2505">
                          <a:solidFill>
                            <a:srgbClr val="000000"/>
                          </a:solidFill>
                          <a:latin typeface="Kollektif"/>
                        </a:rPr>
                        <a:t>Future Scope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8"/>
                        </a:lnSpc>
                        <a:defRPr/>
                      </a:pPr>
                      <a:r>
                        <a:rPr lang="en-US" sz="2105">
                          <a:solidFill>
                            <a:srgbClr val="000000"/>
                          </a:solidFill>
                          <a:latin typeface="Kollektif"/>
                        </a:rPr>
                        <a:t>1. Explore real-time data updates for improved predictions.</a:t>
                      </a:r>
                      <a:endParaRPr lang="en-US" sz="1100"/>
                    </a:p>
                    <a:p>
                      <a:pPr>
                        <a:lnSpc>
                          <a:spcPts val="2948"/>
                        </a:lnSpc>
                      </a:pPr>
                    </a:p>
                    <a:p>
                      <a:pPr>
                        <a:lnSpc>
                          <a:spcPts val="2948"/>
                        </a:lnSpc>
                      </a:pPr>
                      <a:r>
                        <a:rPr lang="en-US" sz="2105">
                          <a:solidFill>
                            <a:srgbClr val="000000"/>
                          </a:solidFill>
                          <a:latin typeface="Kollektif"/>
                        </a:rPr>
                        <a:t>2. Enhance model accuracy by integrating additional algorithms.</a:t>
                      </a:r>
                    </a:p>
                    <a:p>
                      <a:pPr>
                        <a:lnSpc>
                          <a:spcPts val="2948"/>
                        </a:lnSpc>
                      </a:pPr>
                    </a:p>
                    <a:p>
                      <a:pPr>
                        <a:lnSpc>
                          <a:spcPts val="2948"/>
                        </a:lnSpc>
                      </a:pPr>
                      <a:r>
                        <a:rPr lang="en-US" sz="2105">
                          <a:solidFill>
                            <a:srgbClr val="000000"/>
                          </a:solidFill>
                          <a:latin typeface="Kollektif"/>
                        </a:rPr>
                        <a:t>3. Expand system capabilities to predict a wider range of diseases.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7259300" y="160774"/>
            <a:ext cx="1448770" cy="2428996"/>
            <a:chOff x="0" y="0"/>
            <a:chExt cx="381569" cy="639735"/>
          </a:xfrm>
        </p:grpSpPr>
        <p:sp>
          <p:nvSpPr>
            <p:cNvPr name="Freeform 3" id="3"/>
            <p:cNvSpPr/>
            <p:nvPr/>
          </p:nvSpPr>
          <p:spPr>
            <a:xfrm flipH="false" flipV="false" rot="0">
              <a:off x="0" y="0"/>
              <a:ext cx="381569" cy="639735"/>
            </a:xfrm>
            <a:custGeom>
              <a:avLst/>
              <a:gdLst/>
              <a:ahLst/>
              <a:cxnLst/>
              <a:rect r="r" b="b" t="t" l="l"/>
              <a:pathLst>
                <a:path h="639735" w="381569">
                  <a:moveTo>
                    <a:pt x="190785" y="0"/>
                  </a:moveTo>
                  <a:lnTo>
                    <a:pt x="190785" y="0"/>
                  </a:lnTo>
                  <a:cubicBezTo>
                    <a:pt x="296152" y="0"/>
                    <a:pt x="381569" y="85417"/>
                    <a:pt x="381569" y="190785"/>
                  </a:cubicBezTo>
                  <a:lnTo>
                    <a:pt x="381569" y="448951"/>
                  </a:lnTo>
                  <a:cubicBezTo>
                    <a:pt x="381569" y="499550"/>
                    <a:pt x="361469" y="548077"/>
                    <a:pt x="325690" y="583856"/>
                  </a:cubicBezTo>
                  <a:cubicBezTo>
                    <a:pt x="289911" y="619635"/>
                    <a:pt x="241384" y="639735"/>
                    <a:pt x="190785" y="639735"/>
                  </a:cubicBezTo>
                  <a:lnTo>
                    <a:pt x="190785" y="639735"/>
                  </a:lnTo>
                  <a:cubicBezTo>
                    <a:pt x="140185" y="639735"/>
                    <a:pt x="91659" y="619635"/>
                    <a:pt x="55880" y="583856"/>
                  </a:cubicBezTo>
                  <a:cubicBezTo>
                    <a:pt x="20100" y="548077"/>
                    <a:pt x="0" y="499550"/>
                    <a:pt x="0" y="448951"/>
                  </a:cubicBezTo>
                  <a:lnTo>
                    <a:pt x="0" y="190785"/>
                  </a:lnTo>
                  <a:cubicBezTo>
                    <a:pt x="0" y="140185"/>
                    <a:pt x="20100" y="91659"/>
                    <a:pt x="55880" y="55880"/>
                  </a:cubicBezTo>
                  <a:cubicBezTo>
                    <a:pt x="91659" y="20100"/>
                    <a:pt x="140185" y="0"/>
                    <a:pt x="190785" y="0"/>
                  </a:cubicBezTo>
                  <a:close/>
                </a:path>
              </a:pathLst>
            </a:custGeom>
            <a:solidFill>
              <a:srgbClr val="FFF0B3"/>
            </a:solidFill>
          </p:spPr>
        </p:sp>
        <p:sp>
          <p:nvSpPr>
            <p:cNvPr name="TextBox 4" id="4"/>
            <p:cNvSpPr txBox="true"/>
            <p:nvPr/>
          </p:nvSpPr>
          <p:spPr>
            <a:xfrm>
              <a:off x="0" y="-57150"/>
              <a:ext cx="381569"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7798799" y="2813390"/>
            <a:ext cx="233597" cy="2335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8" id="8"/>
          <p:cNvGrpSpPr/>
          <p:nvPr/>
        </p:nvGrpSpPr>
        <p:grpSpPr>
          <a:xfrm rot="0">
            <a:off x="1706158" y="7786128"/>
            <a:ext cx="245611" cy="24561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1" id="11"/>
          <p:cNvGrpSpPr/>
          <p:nvPr/>
        </p:nvGrpSpPr>
        <p:grpSpPr>
          <a:xfrm rot="0">
            <a:off x="480426" y="1983245"/>
            <a:ext cx="245611" cy="2456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4" id="14"/>
          <p:cNvGrpSpPr/>
          <p:nvPr/>
        </p:nvGrpSpPr>
        <p:grpSpPr>
          <a:xfrm rot="0">
            <a:off x="480426" y="1513475"/>
            <a:ext cx="245611" cy="24561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7" id="17"/>
          <p:cNvSpPr/>
          <p:nvPr/>
        </p:nvSpPr>
        <p:spPr>
          <a:xfrm flipH="false" flipV="false" rot="0">
            <a:off x="1360622" y="1983245"/>
            <a:ext cx="7366913" cy="5889339"/>
          </a:xfrm>
          <a:custGeom>
            <a:avLst/>
            <a:gdLst/>
            <a:ahLst/>
            <a:cxnLst/>
            <a:rect r="r" b="b" t="t" l="l"/>
            <a:pathLst>
              <a:path h="5889339" w="7366913">
                <a:moveTo>
                  <a:pt x="0" y="0"/>
                </a:moveTo>
                <a:lnTo>
                  <a:pt x="7366913" y="0"/>
                </a:lnTo>
                <a:lnTo>
                  <a:pt x="7366913" y="5889339"/>
                </a:lnTo>
                <a:lnTo>
                  <a:pt x="0" y="5889339"/>
                </a:lnTo>
                <a:lnTo>
                  <a:pt x="0" y="0"/>
                </a:lnTo>
                <a:close/>
              </a:path>
            </a:pathLst>
          </a:custGeom>
          <a:blipFill>
            <a:blip r:embed="rId2"/>
            <a:stretch>
              <a:fillRect l="0" t="0" r="0" b="0"/>
            </a:stretch>
          </a:blipFill>
        </p:spPr>
      </p:sp>
      <p:sp>
        <p:nvSpPr>
          <p:cNvPr name="Freeform 18" id="18"/>
          <p:cNvSpPr/>
          <p:nvPr/>
        </p:nvSpPr>
        <p:spPr>
          <a:xfrm flipH="false" flipV="false" rot="0">
            <a:off x="9365710" y="1983245"/>
            <a:ext cx="7571326" cy="5889339"/>
          </a:xfrm>
          <a:custGeom>
            <a:avLst/>
            <a:gdLst/>
            <a:ahLst/>
            <a:cxnLst/>
            <a:rect r="r" b="b" t="t" l="l"/>
            <a:pathLst>
              <a:path h="5889339" w="7571326">
                <a:moveTo>
                  <a:pt x="0" y="0"/>
                </a:moveTo>
                <a:lnTo>
                  <a:pt x="7571326" y="0"/>
                </a:lnTo>
                <a:lnTo>
                  <a:pt x="7571326" y="5889339"/>
                </a:lnTo>
                <a:lnTo>
                  <a:pt x="0" y="5889339"/>
                </a:lnTo>
                <a:lnTo>
                  <a:pt x="0" y="0"/>
                </a:lnTo>
                <a:close/>
              </a:path>
            </a:pathLst>
          </a:custGeom>
          <a:blipFill>
            <a:blip r:embed="rId3"/>
            <a:stretch>
              <a:fillRect l="-394" t="0" r="-394" b="0"/>
            </a:stretch>
          </a:blipFill>
        </p:spPr>
      </p:sp>
      <p:sp>
        <p:nvSpPr>
          <p:cNvPr name="TextBox 19" id="19"/>
          <p:cNvSpPr txBox="true"/>
          <p:nvPr/>
        </p:nvSpPr>
        <p:spPr>
          <a:xfrm rot="0">
            <a:off x="1706158" y="8174028"/>
            <a:ext cx="5643483" cy="1444540"/>
          </a:xfrm>
          <a:prstGeom prst="rect">
            <a:avLst/>
          </a:prstGeom>
        </p:spPr>
        <p:txBody>
          <a:bodyPr anchor="t" rtlCol="false" tIns="0" lIns="0" bIns="0" rIns="0">
            <a:spAutoFit/>
          </a:bodyPr>
          <a:lstStyle/>
          <a:p>
            <a:pPr>
              <a:lnSpc>
                <a:spcPts val="2804"/>
              </a:lnSpc>
              <a:spcBef>
                <a:spcPct val="0"/>
              </a:spcBef>
            </a:pPr>
            <a:r>
              <a:rPr lang="en-US" sz="2003">
                <a:solidFill>
                  <a:srgbClr val="000000"/>
                </a:solidFill>
                <a:latin typeface="Kollektif"/>
              </a:rPr>
              <a:t>So, here is the Accuracy Score of different Models, these models were applied in the project and was implemented successfully with better results.</a:t>
            </a:r>
          </a:p>
        </p:txBody>
      </p:sp>
      <p:sp>
        <p:nvSpPr>
          <p:cNvPr name="TextBox 20" id="20"/>
          <p:cNvSpPr txBox="true"/>
          <p:nvPr/>
        </p:nvSpPr>
        <p:spPr>
          <a:xfrm rot="0">
            <a:off x="9362120" y="8174028"/>
            <a:ext cx="5504679" cy="1092115"/>
          </a:xfrm>
          <a:prstGeom prst="rect">
            <a:avLst/>
          </a:prstGeom>
        </p:spPr>
        <p:txBody>
          <a:bodyPr anchor="t" rtlCol="false" tIns="0" lIns="0" bIns="0" rIns="0">
            <a:spAutoFit/>
          </a:bodyPr>
          <a:lstStyle/>
          <a:p>
            <a:pPr>
              <a:lnSpc>
                <a:spcPts val="2804"/>
              </a:lnSpc>
              <a:spcBef>
                <a:spcPct val="0"/>
              </a:spcBef>
            </a:pPr>
            <a:r>
              <a:rPr lang="en-US" sz="2003">
                <a:solidFill>
                  <a:srgbClr val="000000"/>
                </a:solidFill>
                <a:latin typeface="Kollektif"/>
              </a:rPr>
              <a:t>So, here is the splitting part of Train and Test of dataset, 80% is used for testing and 20&amp; is used for the testing part.</a:t>
            </a:r>
          </a:p>
        </p:txBody>
      </p:sp>
      <p:sp>
        <p:nvSpPr>
          <p:cNvPr name="TextBox 21" id="21"/>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22" id="22"/>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09544" cy="2428996"/>
            <a:chOff x="0" y="0"/>
            <a:chExt cx="450250" cy="639735"/>
          </a:xfrm>
        </p:grpSpPr>
        <p:sp>
          <p:nvSpPr>
            <p:cNvPr name="Freeform 3" id="3"/>
            <p:cNvSpPr/>
            <p:nvPr/>
          </p:nvSpPr>
          <p:spPr>
            <a:xfrm flipH="false" flipV="false" rot="0">
              <a:off x="0" y="0"/>
              <a:ext cx="450250" cy="639735"/>
            </a:xfrm>
            <a:custGeom>
              <a:avLst/>
              <a:gdLst/>
              <a:ahLst/>
              <a:cxnLst/>
              <a:rect r="r" b="b" t="t" l="l"/>
              <a:pathLst>
                <a:path h="639735" w="450250">
                  <a:moveTo>
                    <a:pt x="225125" y="0"/>
                  </a:moveTo>
                  <a:lnTo>
                    <a:pt x="225125" y="0"/>
                  </a:lnTo>
                  <a:cubicBezTo>
                    <a:pt x="349458" y="0"/>
                    <a:pt x="450250" y="100792"/>
                    <a:pt x="450250" y="225125"/>
                  </a:cubicBezTo>
                  <a:lnTo>
                    <a:pt x="450250" y="414610"/>
                  </a:lnTo>
                  <a:cubicBezTo>
                    <a:pt x="450250" y="538944"/>
                    <a:pt x="349458" y="639735"/>
                    <a:pt x="225125" y="639735"/>
                  </a:cubicBezTo>
                  <a:lnTo>
                    <a:pt x="225125" y="639735"/>
                  </a:lnTo>
                  <a:cubicBezTo>
                    <a:pt x="100792" y="639735"/>
                    <a:pt x="0" y="538944"/>
                    <a:pt x="0" y="414610"/>
                  </a:cubicBezTo>
                  <a:lnTo>
                    <a:pt x="0" y="225125"/>
                  </a:lnTo>
                  <a:cubicBezTo>
                    <a:pt x="0" y="100792"/>
                    <a:pt x="100792" y="0"/>
                    <a:pt x="225125" y="0"/>
                  </a:cubicBezTo>
                  <a:close/>
                </a:path>
              </a:pathLst>
            </a:custGeom>
            <a:solidFill>
              <a:srgbClr val="FFF0B3"/>
            </a:solidFill>
          </p:spPr>
        </p:sp>
        <p:sp>
          <p:nvSpPr>
            <p:cNvPr name="TextBox 4" id="4"/>
            <p:cNvSpPr txBox="true"/>
            <p:nvPr/>
          </p:nvSpPr>
          <p:spPr>
            <a:xfrm>
              <a:off x="0" y="-57150"/>
              <a:ext cx="450250"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831362" y="2610208"/>
            <a:ext cx="14587175" cy="6900436"/>
            <a:chOff x="0" y="0"/>
            <a:chExt cx="19449567" cy="9200582"/>
          </a:xfrm>
        </p:grpSpPr>
        <p:grpSp>
          <p:nvGrpSpPr>
            <p:cNvPr name="Group 6" id="6"/>
            <p:cNvGrpSpPr/>
            <p:nvPr/>
          </p:nvGrpSpPr>
          <p:grpSpPr>
            <a:xfrm rot="0">
              <a:off x="0" y="0"/>
              <a:ext cx="19449567" cy="9200582"/>
              <a:chOff x="0" y="0"/>
              <a:chExt cx="3841890" cy="1817399"/>
            </a:xfrm>
          </p:grpSpPr>
          <p:sp>
            <p:nvSpPr>
              <p:cNvPr name="Freeform 7" id="7"/>
              <p:cNvSpPr/>
              <p:nvPr/>
            </p:nvSpPr>
            <p:spPr>
              <a:xfrm flipH="false" flipV="false" rot="0">
                <a:off x="0" y="0"/>
                <a:ext cx="3841890" cy="1817399"/>
              </a:xfrm>
              <a:custGeom>
                <a:avLst/>
                <a:gdLst/>
                <a:ahLst/>
                <a:cxnLst/>
                <a:rect r="r" b="b" t="t" l="l"/>
                <a:pathLst>
                  <a:path h="1817399" w="3841890">
                    <a:moveTo>
                      <a:pt x="0" y="0"/>
                    </a:moveTo>
                    <a:lnTo>
                      <a:pt x="3841890" y="0"/>
                    </a:lnTo>
                    <a:lnTo>
                      <a:pt x="3841890" y="1817399"/>
                    </a:lnTo>
                    <a:lnTo>
                      <a:pt x="0" y="1817399"/>
                    </a:lnTo>
                    <a:close/>
                  </a:path>
                </a:pathLst>
              </a:custGeom>
              <a:solidFill>
                <a:srgbClr val="FFFFFF"/>
              </a:solidFill>
            </p:spPr>
          </p:sp>
          <p:sp>
            <p:nvSpPr>
              <p:cNvPr name="TextBox 8" id="8"/>
              <p:cNvSpPr txBox="true"/>
              <p:nvPr/>
            </p:nvSpPr>
            <p:spPr>
              <a:xfrm>
                <a:off x="0" y="-57150"/>
                <a:ext cx="3841890" cy="1874549"/>
              </a:xfrm>
              <a:prstGeom prst="rect">
                <a:avLst/>
              </a:prstGeom>
            </p:spPr>
            <p:txBody>
              <a:bodyPr anchor="ctr" rtlCol="false" tIns="50800" lIns="50800" bIns="50800" rIns="50800"/>
              <a:lstStyle/>
              <a:p>
                <a:pPr algn="ctr">
                  <a:lnSpc>
                    <a:spcPts val="2737"/>
                  </a:lnSpc>
                </a:pPr>
              </a:p>
            </p:txBody>
          </p:sp>
        </p:grpSp>
        <p:sp>
          <p:nvSpPr>
            <p:cNvPr name="Freeform 9" id="9"/>
            <p:cNvSpPr/>
            <p:nvPr/>
          </p:nvSpPr>
          <p:spPr>
            <a:xfrm flipH="false" flipV="false" rot="0">
              <a:off x="0" y="0"/>
              <a:ext cx="19449567" cy="9200582"/>
            </a:xfrm>
            <a:custGeom>
              <a:avLst/>
              <a:gdLst/>
              <a:ahLst/>
              <a:cxnLst/>
              <a:rect r="r" b="b" t="t" l="l"/>
              <a:pathLst>
                <a:path h="9200582" w="19449567">
                  <a:moveTo>
                    <a:pt x="0" y="0"/>
                  </a:moveTo>
                  <a:lnTo>
                    <a:pt x="19449567" y="0"/>
                  </a:lnTo>
                  <a:lnTo>
                    <a:pt x="19449567" y="9200582"/>
                  </a:lnTo>
                  <a:lnTo>
                    <a:pt x="0" y="9200582"/>
                  </a:lnTo>
                  <a:lnTo>
                    <a:pt x="0" y="0"/>
                  </a:lnTo>
                  <a:close/>
                </a:path>
              </a:pathLst>
            </a:custGeom>
            <a:blipFill>
              <a:blip r:embed="rId2">
                <a:alphaModFix amt="42000"/>
              </a:blip>
              <a:stretch>
                <a:fillRect l="0" t="-43116" r="-11018" b="-13342"/>
              </a:stretch>
            </a:blipFill>
          </p:spPr>
        </p:sp>
      </p:grpSp>
      <p:sp>
        <p:nvSpPr>
          <p:cNvPr name="TextBox 10" id="10"/>
          <p:cNvSpPr txBox="true"/>
          <p:nvPr/>
        </p:nvSpPr>
        <p:spPr>
          <a:xfrm rot="0">
            <a:off x="2738531" y="1019175"/>
            <a:ext cx="12810939" cy="723137"/>
          </a:xfrm>
          <a:prstGeom prst="rect">
            <a:avLst/>
          </a:prstGeom>
        </p:spPr>
        <p:txBody>
          <a:bodyPr anchor="t" rtlCol="false" tIns="0" lIns="0" bIns="0" rIns="0">
            <a:spAutoFit/>
          </a:bodyPr>
          <a:lstStyle/>
          <a:p>
            <a:pPr>
              <a:lnSpc>
                <a:spcPts val="5165"/>
              </a:lnSpc>
            </a:pPr>
            <a:r>
              <a:rPr lang="en-US" sz="6299" spc="-188">
                <a:solidFill>
                  <a:srgbClr val="000000"/>
                </a:solidFill>
                <a:latin typeface="Montserrat Classic Bold"/>
              </a:rPr>
              <a:t>References / Acknowledgements</a:t>
            </a:r>
          </a:p>
        </p:txBody>
      </p:sp>
      <p:sp>
        <p:nvSpPr>
          <p:cNvPr name="TextBox 11" id="11"/>
          <p:cNvSpPr txBox="true"/>
          <p:nvPr/>
        </p:nvSpPr>
        <p:spPr>
          <a:xfrm rot="0">
            <a:off x="2857740" y="3014822"/>
            <a:ext cx="4688249" cy="409522"/>
          </a:xfrm>
          <a:prstGeom prst="rect">
            <a:avLst/>
          </a:prstGeom>
        </p:spPr>
        <p:txBody>
          <a:bodyPr anchor="t" rtlCol="false" tIns="0" lIns="0" bIns="0" rIns="0">
            <a:spAutoFit/>
          </a:bodyPr>
          <a:lstStyle/>
          <a:p>
            <a:pPr>
              <a:lnSpc>
                <a:spcPts val="3310"/>
              </a:lnSpc>
              <a:spcBef>
                <a:spcPct val="0"/>
              </a:spcBef>
            </a:pPr>
            <a:r>
              <a:rPr lang="en-US" sz="2364">
                <a:solidFill>
                  <a:srgbClr val="000000"/>
                </a:solidFill>
                <a:latin typeface="Montserrat Classic Bold"/>
              </a:rPr>
              <a:t>REFERENCES</a:t>
            </a:r>
          </a:p>
        </p:txBody>
      </p:sp>
      <p:sp>
        <p:nvSpPr>
          <p:cNvPr name="TextBox 12" id="12"/>
          <p:cNvSpPr txBox="true"/>
          <p:nvPr/>
        </p:nvSpPr>
        <p:spPr>
          <a:xfrm rot="0">
            <a:off x="9420327" y="3014822"/>
            <a:ext cx="4018808" cy="409522"/>
          </a:xfrm>
          <a:prstGeom prst="rect">
            <a:avLst/>
          </a:prstGeom>
        </p:spPr>
        <p:txBody>
          <a:bodyPr anchor="t" rtlCol="false" tIns="0" lIns="0" bIns="0" rIns="0">
            <a:spAutoFit/>
          </a:bodyPr>
          <a:lstStyle/>
          <a:p>
            <a:pPr>
              <a:lnSpc>
                <a:spcPts val="3310"/>
              </a:lnSpc>
              <a:spcBef>
                <a:spcPct val="0"/>
              </a:spcBef>
            </a:pPr>
            <a:r>
              <a:rPr lang="en-US" sz="2364">
                <a:solidFill>
                  <a:srgbClr val="000000"/>
                </a:solidFill>
                <a:latin typeface="Montserrat Classic Bold"/>
              </a:rPr>
              <a:t>ACKNOWLEDGEMENTS</a:t>
            </a:r>
          </a:p>
        </p:txBody>
      </p:sp>
      <p:sp>
        <p:nvSpPr>
          <p:cNvPr name="TextBox 13" id="13"/>
          <p:cNvSpPr txBox="true"/>
          <p:nvPr/>
        </p:nvSpPr>
        <p:spPr>
          <a:xfrm rot="0">
            <a:off x="2857740" y="3591528"/>
            <a:ext cx="5971833" cy="5466747"/>
          </a:xfrm>
          <a:prstGeom prst="rect">
            <a:avLst/>
          </a:prstGeom>
        </p:spPr>
        <p:txBody>
          <a:bodyPr anchor="t" rtlCol="false" tIns="0" lIns="0" bIns="0" rIns="0">
            <a:spAutoFit/>
          </a:bodyPr>
          <a:lstStyle/>
          <a:p>
            <a:pPr>
              <a:lnSpc>
                <a:spcPts val="2868"/>
              </a:lnSpc>
            </a:pPr>
            <a:r>
              <a:rPr lang="en-US" sz="2048">
                <a:solidFill>
                  <a:srgbClr val="000000"/>
                </a:solidFill>
                <a:latin typeface="Kollektif Bold"/>
              </a:rPr>
              <a:t>Research papers</a:t>
            </a:r>
          </a:p>
          <a:p>
            <a:pPr>
              <a:lnSpc>
                <a:spcPts val="2448"/>
              </a:lnSpc>
            </a:pPr>
            <a:r>
              <a:rPr lang="en-US" sz="1748">
                <a:solidFill>
                  <a:srgbClr val="000000"/>
                </a:solidFill>
                <a:latin typeface="Kollektif"/>
              </a:rPr>
              <a:t>Banoth Ramesh, G. Srinivas, P. Ram Praneeth Reddy, MD Huraib Rasool, Divya Rawat, and Madhulita Sundaray contributed to predicting multiple diseases and authored research papers on the topic.</a:t>
            </a:r>
          </a:p>
          <a:p>
            <a:pPr>
              <a:lnSpc>
                <a:spcPts val="2168"/>
              </a:lnSpc>
            </a:pPr>
          </a:p>
          <a:p>
            <a:pPr>
              <a:lnSpc>
                <a:spcPts val="2868"/>
              </a:lnSpc>
            </a:pPr>
            <a:r>
              <a:rPr lang="en-US" sz="2048">
                <a:solidFill>
                  <a:srgbClr val="000000"/>
                </a:solidFill>
                <a:latin typeface="Kollektif Bold"/>
              </a:rPr>
              <a:t>Online Resources (e.g., Kaggle for Dataset, Blackbox AI):</a:t>
            </a:r>
          </a:p>
          <a:p>
            <a:pPr>
              <a:lnSpc>
                <a:spcPts val="2448"/>
              </a:lnSpc>
            </a:pPr>
            <a:r>
              <a:rPr lang="en-US" sz="1748">
                <a:solidFill>
                  <a:srgbClr val="000000"/>
                </a:solidFill>
                <a:latin typeface="Kollektif"/>
              </a:rPr>
              <a:t>Utilizing Kaggle for datasets and Blackbox AI for problem-solving when stuck provides valuable online resources to enhance our project's efficiency and effectiveness.</a:t>
            </a:r>
          </a:p>
          <a:p>
            <a:pPr>
              <a:lnSpc>
                <a:spcPts val="2868"/>
              </a:lnSpc>
            </a:pPr>
          </a:p>
          <a:p>
            <a:pPr>
              <a:lnSpc>
                <a:spcPts val="2868"/>
              </a:lnSpc>
            </a:pPr>
            <a:r>
              <a:rPr lang="en-US" sz="2048">
                <a:solidFill>
                  <a:srgbClr val="000000"/>
                </a:solidFill>
                <a:latin typeface="Kollektif Bold"/>
              </a:rPr>
              <a:t>Previous Studies (College Academic, Self-Study):</a:t>
            </a:r>
          </a:p>
          <a:p>
            <a:pPr>
              <a:lnSpc>
                <a:spcPts val="2448"/>
              </a:lnSpc>
            </a:pPr>
            <a:r>
              <a:rPr lang="en-US" sz="1748">
                <a:solidFill>
                  <a:srgbClr val="000000"/>
                </a:solidFill>
                <a:latin typeface="Kollektif"/>
              </a:rPr>
              <a:t>Drawing from college academic studies and self-study endeavors enriches our understanding, equipping us with diverse knowledge to address complex challenges effectively.</a:t>
            </a:r>
          </a:p>
        </p:txBody>
      </p:sp>
      <p:sp>
        <p:nvSpPr>
          <p:cNvPr name="TextBox 14" id="14"/>
          <p:cNvSpPr txBox="true"/>
          <p:nvPr/>
        </p:nvSpPr>
        <p:spPr>
          <a:xfrm rot="0">
            <a:off x="9420327" y="3591528"/>
            <a:ext cx="5971833" cy="5180997"/>
          </a:xfrm>
          <a:prstGeom prst="rect">
            <a:avLst/>
          </a:prstGeom>
        </p:spPr>
        <p:txBody>
          <a:bodyPr anchor="t" rtlCol="false" tIns="0" lIns="0" bIns="0" rIns="0">
            <a:spAutoFit/>
          </a:bodyPr>
          <a:lstStyle/>
          <a:p>
            <a:pPr>
              <a:lnSpc>
                <a:spcPts val="2868"/>
              </a:lnSpc>
            </a:pPr>
            <a:r>
              <a:rPr lang="en-US" sz="2048">
                <a:solidFill>
                  <a:srgbClr val="000000"/>
                </a:solidFill>
                <a:latin typeface="Kollektif Bold"/>
              </a:rPr>
              <a:t>Team members</a:t>
            </a:r>
          </a:p>
          <a:p>
            <a:pPr>
              <a:lnSpc>
                <a:spcPts val="2448"/>
              </a:lnSpc>
            </a:pPr>
            <a:r>
              <a:rPr lang="en-US" sz="1748">
                <a:solidFill>
                  <a:srgbClr val="000000"/>
                </a:solidFill>
                <a:latin typeface="Kollektif"/>
              </a:rPr>
              <a:t> Our group of 5 members where we engaged in discussions, shared ideas, and collaborated closely throughout the project.</a:t>
            </a:r>
          </a:p>
          <a:p>
            <a:pPr>
              <a:lnSpc>
                <a:spcPts val="2448"/>
              </a:lnSpc>
            </a:pPr>
          </a:p>
          <a:p>
            <a:pPr>
              <a:lnSpc>
                <a:spcPts val="2728"/>
              </a:lnSpc>
            </a:pPr>
          </a:p>
          <a:p>
            <a:pPr>
              <a:lnSpc>
                <a:spcPts val="2868"/>
              </a:lnSpc>
            </a:pPr>
            <a:r>
              <a:rPr lang="en-US" sz="2048">
                <a:solidFill>
                  <a:srgbClr val="000000"/>
                </a:solidFill>
                <a:latin typeface="Kollektif Bold"/>
              </a:rPr>
              <a:t>Mentors</a:t>
            </a:r>
          </a:p>
          <a:p>
            <a:pPr>
              <a:lnSpc>
                <a:spcPts val="2448"/>
              </a:lnSpc>
            </a:pPr>
            <a:r>
              <a:rPr lang="en-US" sz="1748">
                <a:solidFill>
                  <a:srgbClr val="000000"/>
                </a:solidFill>
                <a:latin typeface="Kollektif"/>
              </a:rPr>
              <a:t>Our university mentors provided invaluable guidance, support, and expertise, enhancing the quality and direction of our work.</a:t>
            </a:r>
          </a:p>
          <a:p>
            <a:pPr>
              <a:lnSpc>
                <a:spcPts val="2448"/>
              </a:lnSpc>
            </a:pPr>
          </a:p>
          <a:p>
            <a:pPr>
              <a:lnSpc>
                <a:spcPts val="2868"/>
              </a:lnSpc>
            </a:pPr>
          </a:p>
          <a:p>
            <a:pPr>
              <a:lnSpc>
                <a:spcPts val="2868"/>
              </a:lnSpc>
            </a:pPr>
            <a:r>
              <a:rPr lang="en-US" sz="2048">
                <a:solidFill>
                  <a:srgbClr val="000000"/>
                </a:solidFill>
                <a:latin typeface="Kollektif Bold"/>
              </a:rPr>
              <a:t>Institutions</a:t>
            </a:r>
          </a:p>
          <a:p>
            <a:pPr>
              <a:lnSpc>
                <a:spcPts val="2448"/>
              </a:lnSpc>
            </a:pPr>
            <a:r>
              <a:rPr lang="en-US" sz="1748">
                <a:solidFill>
                  <a:srgbClr val="000000"/>
                </a:solidFill>
                <a:latin typeface="Kollektif"/>
              </a:rPr>
              <a:t>Our University imparted essential domain knowledge, laying the foundation for our understanding and exploration of the project's subject matter.</a:t>
            </a:r>
          </a:p>
        </p:txBody>
      </p:sp>
      <p:sp>
        <p:nvSpPr>
          <p:cNvPr name="Freeform 15" id="15"/>
          <p:cNvSpPr/>
          <p:nvPr/>
        </p:nvSpPr>
        <p:spPr>
          <a:xfrm flipH="false" flipV="false" rot="-481244">
            <a:off x="16694150" y="3401548"/>
            <a:ext cx="2442896" cy="3483903"/>
          </a:xfrm>
          <a:custGeom>
            <a:avLst/>
            <a:gdLst/>
            <a:ahLst/>
            <a:cxnLst/>
            <a:rect r="r" b="b" t="t" l="l"/>
            <a:pathLst>
              <a:path h="3483903" w="2442896">
                <a:moveTo>
                  <a:pt x="0" y="0"/>
                </a:moveTo>
                <a:lnTo>
                  <a:pt x="2442896" y="0"/>
                </a:lnTo>
                <a:lnTo>
                  <a:pt x="2442896" y="3483904"/>
                </a:lnTo>
                <a:lnTo>
                  <a:pt x="0" y="3483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807404">
            <a:off x="552458" y="7519927"/>
            <a:ext cx="1340817" cy="2207932"/>
          </a:xfrm>
          <a:custGeom>
            <a:avLst/>
            <a:gdLst/>
            <a:ahLst/>
            <a:cxnLst/>
            <a:rect r="r" b="b" t="t" l="l"/>
            <a:pathLst>
              <a:path h="2207932" w="1340817">
                <a:moveTo>
                  <a:pt x="0" y="0"/>
                </a:moveTo>
                <a:lnTo>
                  <a:pt x="1340817" y="0"/>
                </a:lnTo>
                <a:lnTo>
                  <a:pt x="1340817" y="2207932"/>
                </a:lnTo>
                <a:lnTo>
                  <a:pt x="0" y="2207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17798799" y="2813390"/>
            <a:ext cx="233597" cy="2335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20" id="20"/>
          <p:cNvSpPr/>
          <p:nvPr/>
        </p:nvSpPr>
        <p:spPr>
          <a:xfrm flipH="false" flipV="false" rot="-1352685">
            <a:off x="-967775" y="1978461"/>
            <a:ext cx="2937529" cy="2137052"/>
          </a:xfrm>
          <a:custGeom>
            <a:avLst/>
            <a:gdLst/>
            <a:ahLst/>
            <a:cxnLst/>
            <a:rect r="r" b="b" t="t" l="l"/>
            <a:pathLst>
              <a:path h="2137052" w="2937529">
                <a:moveTo>
                  <a:pt x="0" y="0"/>
                </a:moveTo>
                <a:lnTo>
                  <a:pt x="2937529" y="0"/>
                </a:lnTo>
                <a:lnTo>
                  <a:pt x="2937529" y="2137053"/>
                </a:lnTo>
                <a:lnTo>
                  <a:pt x="0" y="21370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22" id="22"/>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0B3"/>
        </a:solidFill>
      </p:bgPr>
    </p:bg>
    <p:spTree>
      <p:nvGrpSpPr>
        <p:cNvPr id="1" name=""/>
        <p:cNvGrpSpPr/>
        <p:nvPr/>
      </p:nvGrpSpPr>
      <p:grpSpPr>
        <a:xfrm>
          <a:off x="0" y="0"/>
          <a:ext cx="0" cy="0"/>
          <a:chOff x="0" y="0"/>
          <a:chExt cx="0" cy="0"/>
        </a:xfrm>
      </p:grpSpPr>
      <p:grpSp>
        <p:nvGrpSpPr>
          <p:cNvPr name="Group 2" id="2"/>
          <p:cNvGrpSpPr/>
          <p:nvPr/>
        </p:nvGrpSpPr>
        <p:grpSpPr>
          <a:xfrm rot="0">
            <a:off x="17259300" y="3929002"/>
            <a:ext cx="1714271" cy="2428996"/>
            <a:chOff x="0" y="0"/>
            <a:chExt cx="451495" cy="639735"/>
          </a:xfrm>
        </p:grpSpPr>
        <p:sp>
          <p:nvSpPr>
            <p:cNvPr name="Freeform 3" id="3"/>
            <p:cNvSpPr/>
            <p:nvPr/>
          </p:nvSpPr>
          <p:spPr>
            <a:xfrm flipH="false" flipV="false" rot="0">
              <a:off x="0" y="0"/>
              <a:ext cx="451495" cy="639735"/>
            </a:xfrm>
            <a:custGeom>
              <a:avLst/>
              <a:gdLst/>
              <a:ahLst/>
              <a:cxnLst/>
              <a:rect r="r" b="b" t="t" l="l"/>
              <a:pathLst>
                <a:path h="639735" w="451495">
                  <a:moveTo>
                    <a:pt x="225748" y="0"/>
                  </a:moveTo>
                  <a:lnTo>
                    <a:pt x="225748" y="0"/>
                  </a:lnTo>
                  <a:cubicBezTo>
                    <a:pt x="350425" y="0"/>
                    <a:pt x="451495" y="101071"/>
                    <a:pt x="451495" y="225748"/>
                  </a:cubicBezTo>
                  <a:lnTo>
                    <a:pt x="451495" y="413988"/>
                  </a:lnTo>
                  <a:cubicBezTo>
                    <a:pt x="451495" y="538665"/>
                    <a:pt x="350425" y="639735"/>
                    <a:pt x="225748" y="639735"/>
                  </a:cubicBezTo>
                  <a:lnTo>
                    <a:pt x="225748" y="639735"/>
                  </a:lnTo>
                  <a:cubicBezTo>
                    <a:pt x="101071" y="639735"/>
                    <a:pt x="0" y="538665"/>
                    <a:pt x="0" y="413988"/>
                  </a:cubicBezTo>
                  <a:lnTo>
                    <a:pt x="0" y="225748"/>
                  </a:lnTo>
                  <a:cubicBezTo>
                    <a:pt x="0" y="101071"/>
                    <a:pt x="101071" y="0"/>
                    <a:pt x="225748" y="0"/>
                  </a:cubicBezTo>
                  <a:close/>
                </a:path>
              </a:pathLst>
            </a:custGeom>
            <a:solidFill>
              <a:srgbClr val="70B6DE"/>
            </a:solidFill>
          </p:spPr>
        </p:sp>
        <p:sp>
          <p:nvSpPr>
            <p:cNvPr name="TextBox 4" id="4"/>
            <p:cNvSpPr txBox="true"/>
            <p:nvPr/>
          </p:nvSpPr>
          <p:spPr>
            <a:xfrm>
              <a:off x="0" y="-57150"/>
              <a:ext cx="451495"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194866" y="3929002"/>
            <a:ext cx="1714271" cy="2428996"/>
            <a:chOff x="0" y="0"/>
            <a:chExt cx="451495" cy="639735"/>
          </a:xfrm>
        </p:grpSpPr>
        <p:sp>
          <p:nvSpPr>
            <p:cNvPr name="Freeform 6" id="6"/>
            <p:cNvSpPr/>
            <p:nvPr/>
          </p:nvSpPr>
          <p:spPr>
            <a:xfrm flipH="false" flipV="false" rot="0">
              <a:off x="0" y="0"/>
              <a:ext cx="451495" cy="639735"/>
            </a:xfrm>
            <a:custGeom>
              <a:avLst/>
              <a:gdLst/>
              <a:ahLst/>
              <a:cxnLst/>
              <a:rect r="r" b="b" t="t" l="l"/>
              <a:pathLst>
                <a:path h="639735" w="451495">
                  <a:moveTo>
                    <a:pt x="225748" y="0"/>
                  </a:moveTo>
                  <a:lnTo>
                    <a:pt x="225748" y="0"/>
                  </a:lnTo>
                  <a:cubicBezTo>
                    <a:pt x="350425" y="0"/>
                    <a:pt x="451495" y="101071"/>
                    <a:pt x="451495" y="225748"/>
                  </a:cubicBezTo>
                  <a:lnTo>
                    <a:pt x="451495" y="413988"/>
                  </a:lnTo>
                  <a:cubicBezTo>
                    <a:pt x="451495" y="538665"/>
                    <a:pt x="350425" y="639735"/>
                    <a:pt x="225748" y="639735"/>
                  </a:cubicBezTo>
                  <a:lnTo>
                    <a:pt x="225748" y="639735"/>
                  </a:lnTo>
                  <a:cubicBezTo>
                    <a:pt x="101071" y="639735"/>
                    <a:pt x="0" y="538665"/>
                    <a:pt x="0" y="413988"/>
                  </a:cubicBezTo>
                  <a:lnTo>
                    <a:pt x="0" y="225748"/>
                  </a:lnTo>
                  <a:cubicBezTo>
                    <a:pt x="0" y="101071"/>
                    <a:pt x="101071" y="0"/>
                    <a:pt x="225748" y="0"/>
                  </a:cubicBezTo>
                  <a:close/>
                </a:path>
              </a:pathLst>
            </a:custGeom>
            <a:solidFill>
              <a:srgbClr val="70B6DE"/>
            </a:solidFill>
          </p:spPr>
        </p:sp>
        <p:sp>
          <p:nvSpPr>
            <p:cNvPr name="TextBox 7" id="7"/>
            <p:cNvSpPr txBox="true"/>
            <p:nvPr/>
          </p:nvSpPr>
          <p:spPr>
            <a:xfrm>
              <a:off x="0" y="-57150"/>
              <a:ext cx="451495" cy="696885"/>
            </a:xfrm>
            <a:prstGeom prst="rect">
              <a:avLst/>
            </a:prstGeom>
          </p:spPr>
          <p:txBody>
            <a:bodyPr anchor="ctr" rtlCol="false" tIns="50800" lIns="50800" bIns="50800" rIns="50800"/>
            <a:lstStyle/>
            <a:p>
              <a:pPr algn="ctr">
                <a:lnSpc>
                  <a:spcPts val="2737"/>
                </a:lnSpc>
              </a:pPr>
            </a:p>
          </p:txBody>
        </p:sp>
      </p:grpSp>
      <p:grpSp>
        <p:nvGrpSpPr>
          <p:cNvPr name="Group 8" id="8"/>
          <p:cNvGrpSpPr/>
          <p:nvPr/>
        </p:nvGrpSpPr>
        <p:grpSpPr>
          <a:xfrm rot="0">
            <a:off x="17798799" y="2813390"/>
            <a:ext cx="233597" cy="23359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1" id="11"/>
          <p:cNvGrpSpPr/>
          <p:nvPr/>
        </p:nvGrpSpPr>
        <p:grpSpPr>
          <a:xfrm rot="0">
            <a:off x="396599" y="8910346"/>
            <a:ext cx="245611" cy="2456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4" id="14"/>
          <p:cNvGrpSpPr/>
          <p:nvPr/>
        </p:nvGrpSpPr>
        <p:grpSpPr>
          <a:xfrm rot="0">
            <a:off x="396599" y="8440576"/>
            <a:ext cx="245611" cy="24561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7" id="17"/>
          <p:cNvGrpSpPr/>
          <p:nvPr/>
        </p:nvGrpSpPr>
        <p:grpSpPr>
          <a:xfrm rot="0">
            <a:off x="5133872" y="9875571"/>
            <a:ext cx="8020256" cy="1020255"/>
            <a:chOff x="0" y="0"/>
            <a:chExt cx="2112331" cy="268709"/>
          </a:xfrm>
        </p:grpSpPr>
        <p:sp>
          <p:nvSpPr>
            <p:cNvPr name="Freeform 18" id="18"/>
            <p:cNvSpPr/>
            <p:nvPr/>
          </p:nvSpPr>
          <p:spPr>
            <a:xfrm flipH="false" flipV="false" rot="0">
              <a:off x="0" y="0"/>
              <a:ext cx="2112331" cy="268709"/>
            </a:xfrm>
            <a:custGeom>
              <a:avLst/>
              <a:gdLst/>
              <a:ahLst/>
              <a:cxnLst/>
              <a:rect r="r" b="b" t="t" l="l"/>
              <a:pathLst>
                <a:path h="268709" w="2112331">
                  <a:moveTo>
                    <a:pt x="49230" y="0"/>
                  </a:moveTo>
                  <a:lnTo>
                    <a:pt x="2063101" y="0"/>
                  </a:lnTo>
                  <a:cubicBezTo>
                    <a:pt x="2076157" y="0"/>
                    <a:pt x="2088679" y="5187"/>
                    <a:pt x="2097912" y="14419"/>
                  </a:cubicBezTo>
                  <a:cubicBezTo>
                    <a:pt x="2107144" y="23652"/>
                    <a:pt x="2112331" y="36173"/>
                    <a:pt x="2112331" y="49230"/>
                  </a:cubicBezTo>
                  <a:lnTo>
                    <a:pt x="2112331" y="219479"/>
                  </a:lnTo>
                  <a:cubicBezTo>
                    <a:pt x="2112331" y="232536"/>
                    <a:pt x="2107144" y="245058"/>
                    <a:pt x="2097912" y="254290"/>
                  </a:cubicBezTo>
                  <a:cubicBezTo>
                    <a:pt x="2088679" y="263522"/>
                    <a:pt x="2076157" y="268709"/>
                    <a:pt x="2063101" y="268709"/>
                  </a:cubicBezTo>
                  <a:lnTo>
                    <a:pt x="49230" y="268709"/>
                  </a:lnTo>
                  <a:cubicBezTo>
                    <a:pt x="22041" y="268709"/>
                    <a:pt x="0" y="246668"/>
                    <a:pt x="0" y="219479"/>
                  </a:cubicBezTo>
                  <a:lnTo>
                    <a:pt x="0" y="49230"/>
                  </a:lnTo>
                  <a:cubicBezTo>
                    <a:pt x="0" y="22041"/>
                    <a:pt x="22041" y="0"/>
                    <a:pt x="49230" y="0"/>
                  </a:cubicBezTo>
                  <a:close/>
                </a:path>
              </a:pathLst>
            </a:custGeom>
            <a:solidFill>
              <a:srgbClr val="70B6DE"/>
            </a:solidFill>
          </p:spPr>
        </p:sp>
        <p:sp>
          <p:nvSpPr>
            <p:cNvPr name="TextBox 19" id="19"/>
            <p:cNvSpPr txBox="true"/>
            <p:nvPr/>
          </p:nvSpPr>
          <p:spPr>
            <a:xfrm>
              <a:off x="0" y="-57150"/>
              <a:ext cx="2112331" cy="325859"/>
            </a:xfrm>
            <a:prstGeom prst="rect">
              <a:avLst/>
            </a:prstGeom>
          </p:spPr>
          <p:txBody>
            <a:bodyPr anchor="ctr" rtlCol="false" tIns="50800" lIns="50800" bIns="50800" rIns="50800"/>
            <a:lstStyle/>
            <a:p>
              <a:pPr algn="ctr">
                <a:lnSpc>
                  <a:spcPts val="2737"/>
                </a:lnSpc>
              </a:pPr>
            </a:p>
          </p:txBody>
        </p:sp>
      </p:grpSp>
      <p:grpSp>
        <p:nvGrpSpPr>
          <p:cNvPr name="Group 20" id="20"/>
          <p:cNvGrpSpPr/>
          <p:nvPr/>
        </p:nvGrpSpPr>
        <p:grpSpPr>
          <a:xfrm rot="0">
            <a:off x="4916107" y="-603412"/>
            <a:ext cx="8020256" cy="1020255"/>
            <a:chOff x="0" y="0"/>
            <a:chExt cx="2112331" cy="268709"/>
          </a:xfrm>
        </p:grpSpPr>
        <p:sp>
          <p:nvSpPr>
            <p:cNvPr name="Freeform 21" id="21"/>
            <p:cNvSpPr/>
            <p:nvPr/>
          </p:nvSpPr>
          <p:spPr>
            <a:xfrm flipH="false" flipV="false" rot="0">
              <a:off x="0" y="0"/>
              <a:ext cx="2112331" cy="268709"/>
            </a:xfrm>
            <a:custGeom>
              <a:avLst/>
              <a:gdLst/>
              <a:ahLst/>
              <a:cxnLst/>
              <a:rect r="r" b="b" t="t" l="l"/>
              <a:pathLst>
                <a:path h="268709" w="2112331">
                  <a:moveTo>
                    <a:pt x="49230" y="0"/>
                  </a:moveTo>
                  <a:lnTo>
                    <a:pt x="2063101" y="0"/>
                  </a:lnTo>
                  <a:cubicBezTo>
                    <a:pt x="2076157" y="0"/>
                    <a:pt x="2088679" y="5187"/>
                    <a:pt x="2097912" y="14419"/>
                  </a:cubicBezTo>
                  <a:cubicBezTo>
                    <a:pt x="2107144" y="23652"/>
                    <a:pt x="2112331" y="36173"/>
                    <a:pt x="2112331" y="49230"/>
                  </a:cubicBezTo>
                  <a:lnTo>
                    <a:pt x="2112331" y="219479"/>
                  </a:lnTo>
                  <a:cubicBezTo>
                    <a:pt x="2112331" y="232536"/>
                    <a:pt x="2107144" y="245058"/>
                    <a:pt x="2097912" y="254290"/>
                  </a:cubicBezTo>
                  <a:cubicBezTo>
                    <a:pt x="2088679" y="263522"/>
                    <a:pt x="2076157" y="268709"/>
                    <a:pt x="2063101" y="268709"/>
                  </a:cubicBezTo>
                  <a:lnTo>
                    <a:pt x="49230" y="268709"/>
                  </a:lnTo>
                  <a:cubicBezTo>
                    <a:pt x="22041" y="268709"/>
                    <a:pt x="0" y="246668"/>
                    <a:pt x="0" y="219479"/>
                  </a:cubicBezTo>
                  <a:lnTo>
                    <a:pt x="0" y="49230"/>
                  </a:lnTo>
                  <a:cubicBezTo>
                    <a:pt x="0" y="22041"/>
                    <a:pt x="22041" y="0"/>
                    <a:pt x="49230" y="0"/>
                  </a:cubicBezTo>
                  <a:close/>
                </a:path>
              </a:pathLst>
            </a:custGeom>
            <a:solidFill>
              <a:srgbClr val="70B6DE"/>
            </a:solidFill>
          </p:spPr>
        </p:sp>
        <p:sp>
          <p:nvSpPr>
            <p:cNvPr name="TextBox 22" id="22"/>
            <p:cNvSpPr txBox="true"/>
            <p:nvPr/>
          </p:nvSpPr>
          <p:spPr>
            <a:xfrm>
              <a:off x="0" y="-57150"/>
              <a:ext cx="2112331" cy="325859"/>
            </a:xfrm>
            <a:prstGeom prst="rect">
              <a:avLst/>
            </a:prstGeom>
          </p:spPr>
          <p:txBody>
            <a:bodyPr anchor="ctr" rtlCol="false" tIns="50800" lIns="50800" bIns="50800" rIns="50800"/>
            <a:lstStyle/>
            <a:p>
              <a:pPr algn="ctr">
                <a:lnSpc>
                  <a:spcPts val="2737"/>
                </a:lnSpc>
              </a:pPr>
            </a:p>
          </p:txBody>
        </p:sp>
      </p:grpSp>
      <p:sp>
        <p:nvSpPr>
          <p:cNvPr name="Freeform 23" id="23"/>
          <p:cNvSpPr/>
          <p:nvPr/>
        </p:nvSpPr>
        <p:spPr>
          <a:xfrm flipH="false" flipV="false" rot="0">
            <a:off x="4916107" y="3801144"/>
            <a:ext cx="8455786" cy="2684712"/>
          </a:xfrm>
          <a:custGeom>
            <a:avLst/>
            <a:gdLst/>
            <a:ahLst/>
            <a:cxnLst/>
            <a:rect r="r" b="b" t="t" l="l"/>
            <a:pathLst>
              <a:path h="2684712" w="8455786">
                <a:moveTo>
                  <a:pt x="0" y="0"/>
                </a:moveTo>
                <a:lnTo>
                  <a:pt x="8455786" y="0"/>
                </a:lnTo>
                <a:lnTo>
                  <a:pt x="8455786" y="2684712"/>
                </a:lnTo>
                <a:lnTo>
                  <a:pt x="0" y="2684712"/>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4424421" y="4718440"/>
            <a:ext cx="9515358" cy="1223930"/>
          </a:xfrm>
          <a:prstGeom prst="rect">
            <a:avLst/>
          </a:prstGeom>
        </p:spPr>
        <p:txBody>
          <a:bodyPr anchor="t" rtlCol="false" tIns="0" lIns="0" bIns="0" rIns="0">
            <a:spAutoFit/>
          </a:bodyPr>
          <a:lstStyle/>
          <a:p>
            <a:pPr algn="ctr">
              <a:lnSpc>
                <a:spcPts val="9367"/>
              </a:lnSpc>
            </a:pPr>
            <a:r>
              <a:rPr lang="en-US" sz="8837" spc="-265">
                <a:solidFill>
                  <a:srgbClr val="000000"/>
                </a:solidFill>
                <a:latin typeface="Nexa Bold"/>
              </a:rPr>
              <a:t>THANK YOU</a:t>
            </a:r>
          </a:p>
        </p:txBody>
      </p:sp>
      <p:sp>
        <p:nvSpPr>
          <p:cNvPr name="Freeform 25" id="25"/>
          <p:cNvSpPr/>
          <p:nvPr/>
        </p:nvSpPr>
        <p:spPr>
          <a:xfrm flipH="false" flipV="false" rot="0">
            <a:off x="13121404" y="3550655"/>
            <a:ext cx="500978" cy="500978"/>
          </a:xfrm>
          <a:custGeom>
            <a:avLst/>
            <a:gdLst/>
            <a:ahLst/>
            <a:cxnLst/>
            <a:rect r="r" b="b" t="t" l="l"/>
            <a:pathLst>
              <a:path h="500978" w="500978">
                <a:moveTo>
                  <a:pt x="0" y="0"/>
                </a:moveTo>
                <a:lnTo>
                  <a:pt x="500978" y="0"/>
                </a:lnTo>
                <a:lnTo>
                  <a:pt x="500978" y="500978"/>
                </a:lnTo>
                <a:lnTo>
                  <a:pt x="0" y="5009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5133872" y="6235367"/>
            <a:ext cx="500978" cy="500978"/>
          </a:xfrm>
          <a:custGeom>
            <a:avLst/>
            <a:gdLst/>
            <a:ahLst/>
            <a:cxnLst/>
            <a:rect r="r" b="b" t="t" l="l"/>
            <a:pathLst>
              <a:path h="500978" w="500978">
                <a:moveTo>
                  <a:pt x="0" y="0"/>
                </a:moveTo>
                <a:lnTo>
                  <a:pt x="500978" y="0"/>
                </a:lnTo>
                <a:lnTo>
                  <a:pt x="500978" y="500978"/>
                </a:lnTo>
                <a:lnTo>
                  <a:pt x="0" y="5009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4598385" y="4609726"/>
            <a:ext cx="317722" cy="317722"/>
          </a:xfrm>
          <a:custGeom>
            <a:avLst/>
            <a:gdLst/>
            <a:ahLst/>
            <a:cxnLst/>
            <a:rect r="r" b="b" t="t" l="l"/>
            <a:pathLst>
              <a:path h="317722" w="317722">
                <a:moveTo>
                  <a:pt x="0" y="0"/>
                </a:moveTo>
                <a:lnTo>
                  <a:pt x="317722" y="0"/>
                </a:lnTo>
                <a:lnTo>
                  <a:pt x="317722" y="317722"/>
                </a:lnTo>
                <a:lnTo>
                  <a:pt x="0" y="3177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13304660" y="5577024"/>
            <a:ext cx="317722" cy="317722"/>
          </a:xfrm>
          <a:custGeom>
            <a:avLst/>
            <a:gdLst/>
            <a:ahLst/>
            <a:cxnLst/>
            <a:rect r="r" b="b" t="t" l="l"/>
            <a:pathLst>
              <a:path h="317722" w="317722">
                <a:moveTo>
                  <a:pt x="0" y="0"/>
                </a:moveTo>
                <a:lnTo>
                  <a:pt x="317722" y="0"/>
                </a:lnTo>
                <a:lnTo>
                  <a:pt x="317722" y="317721"/>
                </a:lnTo>
                <a:lnTo>
                  <a:pt x="0" y="3177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6533837" y="2654530"/>
            <a:ext cx="674589" cy="674589"/>
          </a:xfrm>
          <a:custGeom>
            <a:avLst/>
            <a:gdLst/>
            <a:ahLst/>
            <a:cxnLst/>
            <a:rect r="r" b="b" t="t" l="l"/>
            <a:pathLst>
              <a:path h="674589" w="674589">
                <a:moveTo>
                  <a:pt x="0" y="0"/>
                </a:moveTo>
                <a:lnTo>
                  <a:pt x="674589" y="0"/>
                </a:lnTo>
                <a:lnTo>
                  <a:pt x="674589" y="674588"/>
                </a:lnTo>
                <a:lnTo>
                  <a:pt x="0" y="674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0" id="30"/>
          <p:cNvGrpSpPr/>
          <p:nvPr/>
        </p:nvGrpSpPr>
        <p:grpSpPr>
          <a:xfrm rot="0">
            <a:off x="7388714" y="7410843"/>
            <a:ext cx="166364" cy="16636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B6DE"/>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33" id="33"/>
          <p:cNvGrpSpPr/>
          <p:nvPr/>
        </p:nvGrpSpPr>
        <p:grpSpPr>
          <a:xfrm rot="0">
            <a:off x="10732922" y="7410843"/>
            <a:ext cx="166364" cy="16636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B6DE"/>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TextBox 36" id="36"/>
          <p:cNvSpPr txBox="true"/>
          <p:nvPr/>
        </p:nvSpPr>
        <p:spPr>
          <a:xfrm rot="0">
            <a:off x="7668711" y="7258870"/>
            <a:ext cx="2950577" cy="843352"/>
          </a:xfrm>
          <a:prstGeom prst="rect">
            <a:avLst/>
          </a:prstGeom>
        </p:spPr>
        <p:txBody>
          <a:bodyPr anchor="t" rtlCol="false" tIns="0" lIns="0" bIns="0" rIns="0">
            <a:spAutoFit/>
          </a:bodyPr>
          <a:lstStyle/>
          <a:p>
            <a:pPr algn="ctr">
              <a:lnSpc>
                <a:spcPts val="3419"/>
              </a:lnSpc>
              <a:spcBef>
                <a:spcPct val="0"/>
              </a:spcBef>
            </a:pPr>
            <a:r>
              <a:rPr lang="en-US" sz="2442">
                <a:solidFill>
                  <a:srgbClr val="000000"/>
                </a:solidFill>
                <a:latin typeface="Montserrat Classic Bold"/>
              </a:rPr>
              <a:t>AKATSUKI PANCHAYAT</a:t>
            </a:r>
          </a:p>
        </p:txBody>
      </p:sp>
      <p:sp>
        <p:nvSpPr>
          <p:cNvPr name="TextBox 37" id="37"/>
          <p:cNvSpPr txBox="true"/>
          <p:nvPr/>
        </p:nvSpPr>
        <p:spPr>
          <a:xfrm rot="0">
            <a:off x="7668711" y="6961693"/>
            <a:ext cx="2950577" cy="354327"/>
          </a:xfrm>
          <a:prstGeom prst="rect">
            <a:avLst/>
          </a:prstGeom>
        </p:spPr>
        <p:txBody>
          <a:bodyPr anchor="t" rtlCol="false" tIns="0" lIns="0" bIns="0" rIns="0">
            <a:spAutoFit/>
          </a:bodyPr>
          <a:lstStyle/>
          <a:p>
            <a:pPr algn="ctr">
              <a:lnSpc>
                <a:spcPts val="2859"/>
              </a:lnSpc>
              <a:spcBef>
                <a:spcPct val="0"/>
              </a:spcBef>
            </a:pPr>
            <a:r>
              <a:rPr lang="en-US" sz="2042">
                <a:solidFill>
                  <a:srgbClr val="000000"/>
                </a:solidFill>
                <a:latin typeface="Montserrat Classic"/>
              </a:rPr>
              <a:t>PRESENTED BY</a:t>
            </a:r>
          </a:p>
        </p:txBody>
      </p:sp>
      <p:sp>
        <p:nvSpPr>
          <p:cNvPr name="TextBox 38" id="38"/>
          <p:cNvSpPr txBox="true"/>
          <p:nvPr/>
        </p:nvSpPr>
        <p:spPr>
          <a:xfrm rot="5400000">
            <a:off x="16937698" y="5010153"/>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39" id="39"/>
          <p:cNvSpPr txBox="true"/>
          <p:nvPr/>
        </p:nvSpPr>
        <p:spPr>
          <a:xfrm rot="5400000">
            <a:off x="16590413" y="4873232"/>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3BBE4"/>
        </a:solidFill>
      </p:bgPr>
    </p:bg>
    <p:spTree>
      <p:nvGrpSpPr>
        <p:cNvPr id="1" name=""/>
        <p:cNvGrpSpPr/>
        <p:nvPr/>
      </p:nvGrpSpPr>
      <p:grpSpPr>
        <a:xfrm>
          <a:off x="0" y="0"/>
          <a:ext cx="0" cy="0"/>
          <a:chOff x="0" y="0"/>
          <a:chExt cx="0" cy="0"/>
        </a:xfrm>
      </p:grpSpPr>
      <p:sp>
        <p:nvSpPr>
          <p:cNvPr name="Freeform 2" id="2"/>
          <p:cNvSpPr/>
          <p:nvPr/>
        </p:nvSpPr>
        <p:spPr>
          <a:xfrm flipH="false" flipV="false" rot="-7024150">
            <a:off x="1882653" y="-930413"/>
            <a:ext cx="1631057" cy="2685873"/>
          </a:xfrm>
          <a:custGeom>
            <a:avLst/>
            <a:gdLst/>
            <a:ahLst/>
            <a:cxnLst/>
            <a:rect r="r" b="b" t="t" l="l"/>
            <a:pathLst>
              <a:path h="2685873" w="1631057">
                <a:moveTo>
                  <a:pt x="0" y="0"/>
                </a:moveTo>
                <a:lnTo>
                  <a:pt x="1631057" y="0"/>
                </a:lnTo>
                <a:lnTo>
                  <a:pt x="1631057" y="2685873"/>
                </a:lnTo>
                <a:lnTo>
                  <a:pt x="0" y="2685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30771" y="7380517"/>
            <a:ext cx="806203" cy="790079"/>
          </a:xfrm>
          <a:custGeom>
            <a:avLst/>
            <a:gdLst/>
            <a:ahLst/>
            <a:cxnLst/>
            <a:rect r="r" b="b" t="t" l="l"/>
            <a:pathLst>
              <a:path h="790079" w="806203">
                <a:moveTo>
                  <a:pt x="0" y="0"/>
                </a:moveTo>
                <a:lnTo>
                  <a:pt x="806203" y="0"/>
                </a:lnTo>
                <a:lnTo>
                  <a:pt x="806203" y="790079"/>
                </a:lnTo>
                <a:lnTo>
                  <a:pt x="0" y="790079"/>
                </a:lnTo>
                <a:lnTo>
                  <a:pt x="0" y="0"/>
                </a:lnTo>
                <a:close/>
              </a:path>
            </a:pathLst>
          </a:custGeom>
          <a:blipFill>
            <a:blip r:embed="rId4"/>
            <a:stretch>
              <a:fillRect l="0" t="0" r="0" b="0"/>
            </a:stretch>
          </a:blipFill>
        </p:spPr>
      </p:sp>
      <p:sp>
        <p:nvSpPr>
          <p:cNvPr name="Freeform 4" id="4"/>
          <p:cNvSpPr/>
          <p:nvPr/>
        </p:nvSpPr>
        <p:spPr>
          <a:xfrm flipH="false" flipV="false" rot="536808">
            <a:off x="-1510279" y="-1078183"/>
            <a:ext cx="2489227" cy="6507784"/>
          </a:xfrm>
          <a:custGeom>
            <a:avLst/>
            <a:gdLst/>
            <a:ahLst/>
            <a:cxnLst/>
            <a:rect r="r" b="b" t="t" l="l"/>
            <a:pathLst>
              <a:path h="6507784" w="2489227">
                <a:moveTo>
                  <a:pt x="0" y="0"/>
                </a:moveTo>
                <a:lnTo>
                  <a:pt x="2489227" y="0"/>
                </a:lnTo>
                <a:lnTo>
                  <a:pt x="2489227" y="6507784"/>
                </a:lnTo>
                <a:lnTo>
                  <a:pt x="0" y="65077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325115">
            <a:off x="15529985" y="-1256253"/>
            <a:ext cx="4814391" cy="1709109"/>
          </a:xfrm>
          <a:custGeom>
            <a:avLst/>
            <a:gdLst/>
            <a:ahLst/>
            <a:cxnLst/>
            <a:rect r="r" b="b" t="t" l="l"/>
            <a:pathLst>
              <a:path h="1709109" w="4814391">
                <a:moveTo>
                  <a:pt x="4814392" y="0"/>
                </a:moveTo>
                <a:lnTo>
                  <a:pt x="0" y="0"/>
                </a:lnTo>
                <a:lnTo>
                  <a:pt x="0" y="1709109"/>
                </a:lnTo>
                <a:lnTo>
                  <a:pt x="4814392" y="1709109"/>
                </a:lnTo>
                <a:lnTo>
                  <a:pt x="481439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590660" y="412523"/>
            <a:ext cx="11106680" cy="3526371"/>
          </a:xfrm>
          <a:custGeom>
            <a:avLst/>
            <a:gdLst/>
            <a:ahLst/>
            <a:cxnLst/>
            <a:rect r="r" b="b" t="t" l="l"/>
            <a:pathLst>
              <a:path h="3526371" w="11106680">
                <a:moveTo>
                  <a:pt x="0" y="0"/>
                </a:moveTo>
                <a:lnTo>
                  <a:pt x="11106680" y="0"/>
                </a:lnTo>
                <a:lnTo>
                  <a:pt x="11106680" y="3526371"/>
                </a:lnTo>
                <a:lnTo>
                  <a:pt x="0" y="3526371"/>
                </a:lnTo>
                <a:lnTo>
                  <a:pt x="0" y="0"/>
                </a:lnTo>
                <a:close/>
              </a:path>
            </a:pathLst>
          </a:custGeom>
          <a:blipFill>
            <a:blip r:embed="rId9">
              <a:alphaModFix amt="83000"/>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194435" y="1028700"/>
            <a:ext cx="1764569" cy="1698398"/>
          </a:xfrm>
          <a:custGeom>
            <a:avLst/>
            <a:gdLst/>
            <a:ahLst/>
            <a:cxnLst/>
            <a:rect r="r" b="b" t="t" l="l"/>
            <a:pathLst>
              <a:path h="1698398" w="1764569">
                <a:moveTo>
                  <a:pt x="0" y="0"/>
                </a:moveTo>
                <a:lnTo>
                  <a:pt x="1764570" y="0"/>
                </a:lnTo>
                <a:lnTo>
                  <a:pt x="1764570" y="1698398"/>
                </a:lnTo>
                <a:lnTo>
                  <a:pt x="0" y="16983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true" flipV="false" rot="0">
            <a:off x="1028700" y="2784021"/>
            <a:ext cx="882285" cy="849199"/>
          </a:xfrm>
          <a:custGeom>
            <a:avLst/>
            <a:gdLst/>
            <a:ahLst/>
            <a:cxnLst/>
            <a:rect r="r" b="b" t="t" l="l"/>
            <a:pathLst>
              <a:path h="849199" w="882285">
                <a:moveTo>
                  <a:pt x="882285" y="0"/>
                </a:moveTo>
                <a:lnTo>
                  <a:pt x="0" y="0"/>
                </a:lnTo>
                <a:lnTo>
                  <a:pt x="0" y="849199"/>
                </a:lnTo>
                <a:lnTo>
                  <a:pt x="882285" y="849199"/>
                </a:lnTo>
                <a:lnTo>
                  <a:pt x="882285"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067802">
            <a:off x="14413120" y="689550"/>
            <a:ext cx="678301" cy="678301"/>
          </a:xfrm>
          <a:custGeom>
            <a:avLst/>
            <a:gdLst/>
            <a:ahLst/>
            <a:cxnLst/>
            <a:rect r="r" b="b" t="t" l="l"/>
            <a:pathLst>
              <a:path h="678301" w="678301">
                <a:moveTo>
                  <a:pt x="0" y="0"/>
                </a:moveTo>
                <a:lnTo>
                  <a:pt x="678301" y="0"/>
                </a:lnTo>
                <a:lnTo>
                  <a:pt x="678301" y="678300"/>
                </a:lnTo>
                <a:lnTo>
                  <a:pt x="0" y="6783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315366">
            <a:off x="401415" y="4579739"/>
            <a:ext cx="3633973" cy="5182541"/>
          </a:xfrm>
          <a:custGeom>
            <a:avLst/>
            <a:gdLst/>
            <a:ahLst/>
            <a:cxnLst/>
            <a:rect r="r" b="b" t="t" l="l"/>
            <a:pathLst>
              <a:path h="5182541" w="3633973">
                <a:moveTo>
                  <a:pt x="0" y="0"/>
                </a:moveTo>
                <a:lnTo>
                  <a:pt x="3633974" y="0"/>
                </a:lnTo>
                <a:lnTo>
                  <a:pt x="3633974" y="5182542"/>
                </a:lnTo>
                <a:lnTo>
                  <a:pt x="0" y="518254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1" id="11"/>
          <p:cNvGrpSpPr/>
          <p:nvPr/>
        </p:nvGrpSpPr>
        <p:grpSpPr>
          <a:xfrm rot="0">
            <a:off x="5133872" y="9875571"/>
            <a:ext cx="8020256" cy="1020255"/>
            <a:chOff x="0" y="0"/>
            <a:chExt cx="2112331" cy="268709"/>
          </a:xfrm>
        </p:grpSpPr>
        <p:sp>
          <p:nvSpPr>
            <p:cNvPr name="Freeform 12" id="12"/>
            <p:cNvSpPr/>
            <p:nvPr/>
          </p:nvSpPr>
          <p:spPr>
            <a:xfrm flipH="false" flipV="false" rot="0">
              <a:off x="0" y="0"/>
              <a:ext cx="2112331" cy="268709"/>
            </a:xfrm>
            <a:custGeom>
              <a:avLst/>
              <a:gdLst/>
              <a:ahLst/>
              <a:cxnLst/>
              <a:rect r="r" b="b" t="t" l="l"/>
              <a:pathLst>
                <a:path h="268709" w="2112331">
                  <a:moveTo>
                    <a:pt x="49230" y="0"/>
                  </a:moveTo>
                  <a:lnTo>
                    <a:pt x="2063101" y="0"/>
                  </a:lnTo>
                  <a:cubicBezTo>
                    <a:pt x="2076157" y="0"/>
                    <a:pt x="2088679" y="5187"/>
                    <a:pt x="2097912" y="14419"/>
                  </a:cubicBezTo>
                  <a:cubicBezTo>
                    <a:pt x="2107144" y="23652"/>
                    <a:pt x="2112331" y="36173"/>
                    <a:pt x="2112331" y="49230"/>
                  </a:cubicBezTo>
                  <a:lnTo>
                    <a:pt x="2112331" y="219479"/>
                  </a:lnTo>
                  <a:cubicBezTo>
                    <a:pt x="2112331" y="232536"/>
                    <a:pt x="2107144" y="245058"/>
                    <a:pt x="2097912" y="254290"/>
                  </a:cubicBezTo>
                  <a:cubicBezTo>
                    <a:pt x="2088679" y="263522"/>
                    <a:pt x="2076157" y="268709"/>
                    <a:pt x="2063101" y="268709"/>
                  </a:cubicBezTo>
                  <a:lnTo>
                    <a:pt x="49230" y="268709"/>
                  </a:lnTo>
                  <a:cubicBezTo>
                    <a:pt x="22041" y="268709"/>
                    <a:pt x="0" y="246668"/>
                    <a:pt x="0" y="219479"/>
                  </a:cubicBezTo>
                  <a:lnTo>
                    <a:pt x="0" y="49230"/>
                  </a:lnTo>
                  <a:cubicBezTo>
                    <a:pt x="0" y="22041"/>
                    <a:pt x="22041" y="0"/>
                    <a:pt x="49230" y="0"/>
                  </a:cubicBezTo>
                  <a:close/>
                </a:path>
              </a:pathLst>
            </a:custGeom>
            <a:solidFill>
              <a:srgbClr val="FFF0B3"/>
            </a:solidFill>
          </p:spPr>
        </p:sp>
        <p:sp>
          <p:nvSpPr>
            <p:cNvPr name="TextBox 13" id="13"/>
            <p:cNvSpPr txBox="true"/>
            <p:nvPr/>
          </p:nvSpPr>
          <p:spPr>
            <a:xfrm>
              <a:off x="0" y="-57150"/>
              <a:ext cx="2112331" cy="325859"/>
            </a:xfrm>
            <a:prstGeom prst="rect">
              <a:avLst/>
            </a:prstGeom>
          </p:spPr>
          <p:txBody>
            <a:bodyPr anchor="ctr" rtlCol="false" tIns="50800" lIns="50800" bIns="50800" rIns="50800"/>
            <a:lstStyle/>
            <a:p>
              <a:pPr algn="ctr">
                <a:lnSpc>
                  <a:spcPts val="2737"/>
                </a:lnSpc>
              </a:pPr>
            </a:p>
          </p:txBody>
        </p:sp>
      </p:grpSp>
      <p:sp>
        <p:nvSpPr>
          <p:cNvPr name="Freeform 14" id="14"/>
          <p:cNvSpPr/>
          <p:nvPr/>
        </p:nvSpPr>
        <p:spPr>
          <a:xfrm flipH="true" flipV="false" rot="0">
            <a:off x="16062767" y="8157522"/>
            <a:ext cx="3748828" cy="3776292"/>
          </a:xfrm>
          <a:custGeom>
            <a:avLst/>
            <a:gdLst/>
            <a:ahLst/>
            <a:cxnLst/>
            <a:rect r="r" b="b" t="t" l="l"/>
            <a:pathLst>
              <a:path h="3776292" w="3748828">
                <a:moveTo>
                  <a:pt x="3748828" y="0"/>
                </a:moveTo>
                <a:lnTo>
                  <a:pt x="0" y="0"/>
                </a:lnTo>
                <a:lnTo>
                  <a:pt x="0" y="3776292"/>
                </a:lnTo>
                <a:lnTo>
                  <a:pt x="3748828" y="3776292"/>
                </a:lnTo>
                <a:lnTo>
                  <a:pt x="3748828" y="0"/>
                </a:lnTo>
                <a:close/>
              </a:path>
            </a:pathLst>
          </a:custGeom>
          <a:blipFill>
            <a:blip r:embed="rId17">
              <a:alphaModFix amt="75000"/>
              <a:extLst>
                <a:ext uri="{96DAC541-7B7A-43D3-8B79-37D633B846F1}">
                  <asvg:svgBlip xmlns:asvg="http://schemas.microsoft.com/office/drawing/2016/SVG/main" r:embed="rId18"/>
                </a:ext>
              </a:extLst>
            </a:blip>
            <a:stretch>
              <a:fillRect l="0" t="0" r="0" b="0"/>
            </a:stretch>
          </a:blipFill>
        </p:spPr>
      </p:sp>
      <p:grpSp>
        <p:nvGrpSpPr>
          <p:cNvPr name="Group 15" id="15"/>
          <p:cNvGrpSpPr/>
          <p:nvPr/>
        </p:nvGrpSpPr>
        <p:grpSpPr>
          <a:xfrm rot="0">
            <a:off x="7344744" y="7119330"/>
            <a:ext cx="166364" cy="16636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8" id="18"/>
          <p:cNvGrpSpPr/>
          <p:nvPr/>
        </p:nvGrpSpPr>
        <p:grpSpPr>
          <a:xfrm rot="0">
            <a:off x="10688952" y="7119330"/>
            <a:ext cx="166364" cy="16636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21" id="21"/>
          <p:cNvSpPr/>
          <p:nvPr/>
        </p:nvSpPr>
        <p:spPr>
          <a:xfrm flipH="false" flipV="false" rot="0">
            <a:off x="13154128" y="3962755"/>
            <a:ext cx="3676105" cy="3689942"/>
          </a:xfrm>
          <a:custGeom>
            <a:avLst/>
            <a:gdLst/>
            <a:ahLst/>
            <a:cxnLst/>
            <a:rect r="r" b="b" t="t" l="l"/>
            <a:pathLst>
              <a:path h="3689942" w="3676105">
                <a:moveTo>
                  <a:pt x="0" y="0"/>
                </a:moveTo>
                <a:lnTo>
                  <a:pt x="3676105" y="0"/>
                </a:lnTo>
                <a:lnTo>
                  <a:pt x="3676105" y="3689942"/>
                </a:lnTo>
                <a:lnTo>
                  <a:pt x="0" y="368994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2" id="22"/>
          <p:cNvSpPr txBox="true"/>
          <p:nvPr/>
        </p:nvSpPr>
        <p:spPr>
          <a:xfrm rot="0">
            <a:off x="2736281" y="1530828"/>
            <a:ext cx="13023434" cy="2544939"/>
          </a:xfrm>
          <a:prstGeom prst="rect">
            <a:avLst/>
          </a:prstGeom>
        </p:spPr>
        <p:txBody>
          <a:bodyPr anchor="t" rtlCol="false" tIns="0" lIns="0" bIns="0" rIns="0">
            <a:spAutoFit/>
          </a:bodyPr>
          <a:lstStyle/>
          <a:p>
            <a:pPr algn="ctr">
              <a:lnSpc>
                <a:spcPts val="6015"/>
              </a:lnSpc>
            </a:pPr>
            <a:r>
              <a:rPr lang="en-US" sz="7711" spc="-231">
                <a:solidFill>
                  <a:srgbClr val="000000"/>
                </a:solidFill>
                <a:latin typeface="Kollektif Bold"/>
              </a:rPr>
              <a:t>Multiple Disease </a:t>
            </a:r>
          </a:p>
          <a:p>
            <a:pPr algn="ctr">
              <a:lnSpc>
                <a:spcPts val="6015"/>
              </a:lnSpc>
            </a:pPr>
            <a:r>
              <a:rPr lang="en-US" sz="7711" spc="-231">
                <a:solidFill>
                  <a:srgbClr val="000000"/>
                </a:solidFill>
                <a:latin typeface="Kollektif Bold"/>
              </a:rPr>
              <a:t>Prediction</a:t>
            </a:r>
          </a:p>
          <a:p>
            <a:pPr algn="ctr">
              <a:lnSpc>
                <a:spcPts val="6015"/>
              </a:lnSpc>
            </a:pPr>
          </a:p>
        </p:txBody>
      </p:sp>
      <p:sp>
        <p:nvSpPr>
          <p:cNvPr name="TextBox 23" id="23"/>
          <p:cNvSpPr txBox="true"/>
          <p:nvPr/>
        </p:nvSpPr>
        <p:spPr>
          <a:xfrm rot="0">
            <a:off x="6028582" y="5031959"/>
            <a:ext cx="6230836" cy="4709979"/>
          </a:xfrm>
          <a:prstGeom prst="rect">
            <a:avLst/>
          </a:prstGeom>
        </p:spPr>
        <p:txBody>
          <a:bodyPr anchor="t" rtlCol="false" tIns="0" lIns="0" bIns="0" rIns="0">
            <a:spAutoFit/>
          </a:bodyPr>
          <a:lstStyle/>
          <a:p>
            <a:pPr algn="ctr">
              <a:lnSpc>
                <a:spcPts val="3419"/>
              </a:lnSpc>
            </a:pPr>
            <a:r>
              <a:rPr lang="en-US" sz="2442">
                <a:solidFill>
                  <a:srgbClr val="000000"/>
                </a:solidFill>
                <a:latin typeface="Montserrat Classic Bold"/>
              </a:rPr>
              <a:t>TEAM NAME: </a:t>
            </a:r>
          </a:p>
          <a:p>
            <a:pPr algn="ctr">
              <a:lnSpc>
                <a:spcPts val="3419"/>
              </a:lnSpc>
            </a:pPr>
            <a:r>
              <a:rPr lang="en-US" sz="2442">
                <a:solidFill>
                  <a:srgbClr val="000000"/>
                </a:solidFill>
                <a:latin typeface="Montserrat Classic"/>
              </a:rPr>
              <a:t>AKATSUKI PANCHAYAT</a:t>
            </a:r>
          </a:p>
          <a:p>
            <a:pPr algn="ctr">
              <a:lnSpc>
                <a:spcPts val="3419"/>
              </a:lnSpc>
            </a:pPr>
            <a:r>
              <a:rPr lang="en-US" sz="2442">
                <a:solidFill>
                  <a:srgbClr val="000000"/>
                </a:solidFill>
                <a:latin typeface="Montserrat Classic Bold"/>
              </a:rPr>
              <a:t>Team Leader Name: </a:t>
            </a:r>
          </a:p>
          <a:p>
            <a:pPr algn="ctr">
              <a:lnSpc>
                <a:spcPts val="3419"/>
              </a:lnSpc>
            </a:pPr>
            <a:r>
              <a:rPr lang="en-US" sz="2442">
                <a:solidFill>
                  <a:srgbClr val="000000"/>
                </a:solidFill>
                <a:latin typeface="Montserrat Classic"/>
              </a:rPr>
              <a:t>Arunangshu P. Bhattacharya</a:t>
            </a:r>
          </a:p>
          <a:p>
            <a:pPr algn="ctr">
              <a:lnSpc>
                <a:spcPts val="3419"/>
              </a:lnSpc>
            </a:pPr>
            <a:r>
              <a:rPr lang="en-US" sz="2442">
                <a:solidFill>
                  <a:srgbClr val="000000"/>
                </a:solidFill>
                <a:latin typeface="Montserrat Classic Bold"/>
              </a:rPr>
              <a:t>Theme Name: </a:t>
            </a:r>
          </a:p>
          <a:p>
            <a:pPr algn="ctr">
              <a:lnSpc>
                <a:spcPts val="3419"/>
              </a:lnSpc>
            </a:pPr>
            <a:r>
              <a:rPr lang="en-US" sz="2442">
                <a:solidFill>
                  <a:srgbClr val="000000"/>
                </a:solidFill>
                <a:latin typeface="Montserrat Classic"/>
              </a:rPr>
              <a:t>Smart Automation</a:t>
            </a:r>
          </a:p>
          <a:p>
            <a:pPr algn="ctr">
              <a:lnSpc>
                <a:spcPts val="3419"/>
              </a:lnSpc>
            </a:pPr>
            <a:r>
              <a:rPr lang="en-US" sz="2442">
                <a:solidFill>
                  <a:srgbClr val="000000"/>
                </a:solidFill>
                <a:latin typeface="Montserrat Classic Bold"/>
              </a:rPr>
              <a:t>Team ID/No.: </a:t>
            </a:r>
          </a:p>
          <a:p>
            <a:pPr algn="ctr">
              <a:lnSpc>
                <a:spcPts val="3419"/>
              </a:lnSpc>
            </a:pPr>
            <a:r>
              <a:rPr lang="en-US" sz="2442">
                <a:solidFill>
                  <a:srgbClr val="000000"/>
                </a:solidFill>
                <a:latin typeface="Montserrat Classic"/>
              </a:rPr>
              <a:t>NQ16</a:t>
            </a:r>
          </a:p>
          <a:p>
            <a:pPr algn="ctr">
              <a:lnSpc>
                <a:spcPts val="3419"/>
              </a:lnSpc>
            </a:pPr>
            <a:r>
              <a:rPr lang="en-US" sz="2442">
                <a:solidFill>
                  <a:srgbClr val="000000"/>
                </a:solidFill>
                <a:latin typeface="Montserrat Classic Bold"/>
              </a:rPr>
              <a:t>Institute Name: </a:t>
            </a:r>
          </a:p>
          <a:p>
            <a:pPr algn="ctr">
              <a:lnSpc>
                <a:spcPts val="3419"/>
              </a:lnSpc>
            </a:pPr>
            <a:r>
              <a:rPr lang="en-US" sz="2442">
                <a:solidFill>
                  <a:srgbClr val="000000"/>
                </a:solidFill>
                <a:latin typeface="Montserrat Classic"/>
              </a:rPr>
              <a:t>CT University</a:t>
            </a:r>
          </a:p>
          <a:p>
            <a:pPr algn="ctr">
              <a:lnSpc>
                <a:spcPts val="3419"/>
              </a:lnSpc>
              <a:spcBef>
                <a:spcPct val="0"/>
              </a:spcBef>
            </a:pPr>
          </a:p>
        </p:txBody>
      </p:sp>
      <p:sp>
        <p:nvSpPr>
          <p:cNvPr name="TextBox 24" id="24"/>
          <p:cNvSpPr txBox="true"/>
          <p:nvPr/>
        </p:nvSpPr>
        <p:spPr>
          <a:xfrm rot="0">
            <a:off x="7099687" y="4155474"/>
            <a:ext cx="4088626" cy="638360"/>
          </a:xfrm>
          <a:prstGeom prst="rect">
            <a:avLst/>
          </a:prstGeom>
        </p:spPr>
        <p:txBody>
          <a:bodyPr anchor="t" rtlCol="false" tIns="0" lIns="0" bIns="0" rIns="0">
            <a:spAutoFit/>
          </a:bodyPr>
          <a:lstStyle/>
          <a:p>
            <a:pPr algn="ctr">
              <a:lnSpc>
                <a:spcPts val="5239"/>
              </a:lnSpc>
              <a:spcBef>
                <a:spcPct val="0"/>
              </a:spcBef>
            </a:pPr>
            <a:r>
              <a:rPr lang="en-US" sz="3742">
                <a:solidFill>
                  <a:srgbClr val="000000"/>
                </a:solidFill>
                <a:latin typeface="Montserrat Classic"/>
              </a:rPr>
              <a:t>PRESENTED BY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0B3"/>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14271" cy="2428996"/>
            <a:chOff x="0" y="0"/>
            <a:chExt cx="451495" cy="639735"/>
          </a:xfrm>
        </p:grpSpPr>
        <p:sp>
          <p:nvSpPr>
            <p:cNvPr name="Freeform 3" id="3"/>
            <p:cNvSpPr/>
            <p:nvPr/>
          </p:nvSpPr>
          <p:spPr>
            <a:xfrm flipH="false" flipV="false" rot="0">
              <a:off x="0" y="0"/>
              <a:ext cx="451495" cy="639735"/>
            </a:xfrm>
            <a:custGeom>
              <a:avLst/>
              <a:gdLst/>
              <a:ahLst/>
              <a:cxnLst/>
              <a:rect r="r" b="b" t="t" l="l"/>
              <a:pathLst>
                <a:path h="639735" w="451495">
                  <a:moveTo>
                    <a:pt x="225748" y="0"/>
                  </a:moveTo>
                  <a:lnTo>
                    <a:pt x="225748" y="0"/>
                  </a:lnTo>
                  <a:cubicBezTo>
                    <a:pt x="350425" y="0"/>
                    <a:pt x="451495" y="101071"/>
                    <a:pt x="451495" y="225748"/>
                  </a:cubicBezTo>
                  <a:lnTo>
                    <a:pt x="451495" y="413988"/>
                  </a:lnTo>
                  <a:cubicBezTo>
                    <a:pt x="451495" y="538665"/>
                    <a:pt x="350425" y="639735"/>
                    <a:pt x="225748" y="639735"/>
                  </a:cubicBezTo>
                  <a:lnTo>
                    <a:pt x="225748" y="639735"/>
                  </a:lnTo>
                  <a:cubicBezTo>
                    <a:pt x="101071" y="639735"/>
                    <a:pt x="0" y="538665"/>
                    <a:pt x="0" y="413988"/>
                  </a:cubicBezTo>
                  <a:lnTo>
                    <a:pt x="0" y="225748"/>
                  </a:lnTo>
                  <a:cubicBezTo>
                    <a:pt x="0" y="101071"/>
                    <a:pt x="101071" y="0"/>
                    <a:pt x="225748" y="0"/>
                  </a:cubicBezTo>
                  <a:close/>
                </a:path>
              </a:pathLst>
            </a:custGeom>
            <a:solidFill>
              <a:srgbClr val="70B6DE"/>
            </a:solidFill>
          </p:spPr>
        </p:sp>
        <p:sp>
          <p:nvSpPr>
            <p:cNvPr name="TextBox 4" id="4"/>
            <p:cNvSpPr txBox="true"/>
            <p:nvPr/>
          </p:nvSpPr>
          <p:spPr>
            <a:xfrm>
              <a:off x="0" y="-57150"/>
              <a:ext cx="451495"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7798799" y="2813390"/>
            <a:ext cx="233597" cy="2335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8" id="8"/>
          <p:cNvGrpSpPr/>
          <p:nvPr/>
        </p:nvGrpSpPr>
        <p:grpSpPr>
          <a:xfrm rot="0">
            <a:off x="396599" y="8910346"/>
            <a:ext cx="245611" cy="24561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grpSp>
        <p:nvGrpSpPr>
          <p:cNvPr name="Group 11" id="11"/>
          <p:cNvGrpSpPr/>
          <p:nvPr/>
        </p:nvGrpSpPr>
        <p:grpSpPr>
          <a:xfrm rot="0">
            <a:off x="396599" y="8440576"/>
            <a:ext cx="245611" cy="2456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TextBox 14" id="14"/>
          <p:cNvSpPr txBox="true"/>
          <p:nvPr/>
        </p:nvSpPr>
        <p:spPr>
          <a:xfrm rot="0">
            <a:off x="4386321" y="1931177"/>
            <a:ext cx="9515358" cy="1320321"/>
          </a:xfrm>
          <a:prstGeom prst="rect">
            <a:avLst/>
          </a:prstGeom>
        </p:spPr>
        <p:txBody>
          <a:bodyPr anchor="t" rtlCol="false" tIns="0" lIns="0" bIns="0" rIns="0">
            <a:spAutoFit/>
          </a:bodyPr>
          <a:lstStyle/>
          <a:p>
            <a:pPr algn="ctr">
              <a:lnSpc>
                <a:spcPts val="10003"/>
              </a:lnSpc>
            </a:pPr>
            <a:r>
              <a:rPr lang="en-US" sz="9437" spc="-283">
                <a:solidFill>
                  <a:srgbClr val="000000"/>
                </a:solidFill>
                <a:latin typeface="Montserrat Classic Bold"/>
              </a:rPr>
              <a:t>Introduction</a:t>
            </a:r>
          </a:p>
        </p:txBody>
      </p:sp>
      <p:sp>
        <p:nvSpPr>
          <p:cNvPr name="Freeform 15" id="15"/>
          <p:cNvSpPr/>
          <p:nvPr/>
        </p:nvSpPr>
        <p:spPr>
          <a:xfrm flipH="false" flipV="false" rot="0">
            <a:off x="-1368772" y="839343"/>
            <a:ext cx="4463001" cy="3246834"/>
          </a:xfrm>
          <a:custGeom>
            <a:avLst/>
            <a:gdLst/>
            <a:ahLst/>
            <a:cxnLst/>
            <a:rect r="r" b="b" t="t" l="l"/>
            <a:pathLst>
              <a:path h="3246834" w="4463001">
                <a:moveTo>
                  <a:pt x="0" y="0"/>
                </a:moveTo>
                <a:lnTo>
                  <a:pt x="4463002" y="0"/>
                </a:lnTo>
                <a:lnTo>
                  <a:pt x="4463002" y="3246834"/>
                </a:lnTo>
                <a:lnTo>
                  <a:pt x="0" y="32468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331998" y="3573492"/>
            <a:ext cx="11624003" cy="6056283"/>
          </a:xfrm>
          <a:prstGeom prst="rect">
            <a:avLst/>
          </a:prstGeom>
        </p:spPr>
        <p:txBody>
          <a:bodyPr anchor="t" rtlCol="false" tIns="0" lIns="0" bIns="0" rIns="0">
            <a:spAutoFit/>
          </a:bodyPr>
          <a:lstStyle/>
          <a:p>
            <a:pPr>
              <a:lnSpc>
                <a:spcPts val="5302"/>
              </a:lnSpc>
            </a:pPr>
            <a:r>
              <a:rPr lang="en-US" sz="3787">
                <a:solidFill>
                  <a:srgbClr val="000000"/>
                </a:solidFill>
                <a:latin typeface="Kollektif"/>
              </a:rPr>
              <a:t>Introducing "The Akatsuki Panchayat," a team of five passionate individuals ready to innovate in multiple disease prediction. </a:t>
            </a:r>
          </a:p>
          <a:p>
            <a:pPr>
              <a:lnSpc>
                <a:spcPts val="5302"/>
              </a:lnSpc>
            </a:pPr>
            <a:r>
              <a:rPr lang="en-US" sz="3787">
                <a:solidFill>
                  <a:srgbClr val="000000"/>
                </a:solidFill>
                <a:latin typeface="Kollektif"/>
              </a:rPr>
              <a:t>Combining our skills in data science and healthcare, we aim to create a groundbreaking predictive model. Our teamwork and dedication fuel our drive to excel in the hackathon and make a real impact in healthcare innovation.</a:t>
            </a:r>
          </a:p>
          <a:p>
            <a:pPr>
              <a:lnSpc>
                <a:spcPts val="5302"/>
              </a:lnSpc>
              <a:spcBef>
                <a:spcPct val="0"/>
              </a:spcBef>
            </a:pPr>
          </a:p>
        </p:txBody>
      </p:sp>
      <p:sp>
        <p:nvSpPr>
          <p:cNvPr name="Freeform 17" id="17"/>
          <p:cNvSpPr/>
          <p:nvPr/>
        </p:nvSpPr>
        <p:spPr>
          <a:xfrm flipH="false" flipV="false" rot="-209364">
            <a:off x="15721143" y="5535168"/>
            <a:ext cx="3265311" cy="4656779"/>
          </a:xfrm>
          <a:custGeom>
            <a:avLst/>
            <a:gdLst/>
            <a:ahLst/>
            <a:cxnLst/>
            <a:rect r="r" b="b" t="t" l="l"/>
            <a:pathLst>
              <a:path h="4656779" w="3265311">
                <a:moveTo>
                  <a:pt x="0" y="0"/>
                </a:moveTo>
                <a:lnTo>
                  <a:pt x="3265311" y="0"/>
                </a:lnTo>
                <a:lnTo>
                  <a:pt x="3265311" y="4656779"/>
                </a:lnTo>
                <a:lnTo>
                  <a:pt x="0" y="4656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8" id="18"/>
          <p:cNvGrpSpPr/>
          <p:nvPr/>
        </p:nvGrpSpPr>
        <p:grpSpPr>
          <a:xfrm rot="0">
            <a:off x="5133872" y="9875571"/>
            <a:ext cx="8020256" cy="1020255"/>
            <a:chOff x="0" y="0"/>
            <a:chExt cx="2112331" cy="268709"/>
          </a:xfrm>
        </p:grpSpPr>
        <p:sp>
          <p:nvSpPr>
            <p:cNvPr name="Freeform 19" id="19"/>
            <p:cNvSpPr/>
            <p:nvPr/>
          </p:nvSpPr>
          <p:spPr>
            <a:xfrm flipH="false" flipV="false" rot="0">
              <a:off x="0" y="0"/>
              <a:ext cx="2112331" cy="268709"/>
            </a:xfrm>
            <a:custGeom>
              <a:avLst/>
              <a:gdLst/>
              <a:ahLst/>
              <a:cxnLst/>
              <a:rect r="r" b="b" t="t" l="l"/>
              <a:pathLst>
                <a:path h="268709" w="2112331">
                  <a:moveTo>
                    <a:pt x="49230" y="0"/>
                  </a:moveTo>
                  <a:lnTo>
                    <a:pt x="2063101" y="0"/>
                  </a:lnTo>
                  <a:cubicBezTo>
                    <a:pt x="2076157" y="0"/>
                    <a:pt x="2088679" y="5187"/>
                    <a:pt x="2097912" y="14419"/>
                  </a:cubicBezTo>
                  <a:cubicBezTo>
                    <a:pt x="2107144" y="23652"/>
                    <a:pt x="2112331" y="36173"/>
                    <a:pt x="2112331" y="49230"/>
                  </a:cubicBezTo>
                  <a:lnTo>
                    <a:pt x="2112331" y="219479"/>
                  </a:lnTo>
                  <a:cubicBezTo>
                    <a:pt x="2112331" y="232536"/>
                    <a:pt x="2107144" y="245058"/>
                    <a:pt x="2097912" y="254290"/>
                  </a:cubicBezTo>
                  <a:cubicBezTo>
                    <a:pt x="2088679" y="263522"/>
                    <a:pt x="2076157" y="268709"/>
                    <a:pt x="2063101" y="268709"/>
                  </a:cubicBezTo>
                  <a:lnTo>
                    <a:pt x="49230" y="268709"/>
                  </a:lnTo>
                  <a:cubicBezTo>
                    <a:pt x="22041" y="268709"/>
                    <a:pt x="0" y="246668"/>
                    <a:pt x="0" y="219479"/>
                  </a:cubicBezTo>
                  <a:lnTo>
                    <a:pt x="0" y="49230"/>
                  </a:lnTo>
                  <a:cubicBezTo>
                    <a:pt x="0" y="22041"/>
                    <a:pt x="22041" y="0"/>
                    <a:pt x="49230" y="0"/>
                  </a:cubicBezTo>
                  <a:close/>
                </a:path>
              </a:pathLst>
            </a:custGeom>
            <a:solidFill>
              <a:srgbClr val="70B6DE"/>
            </a:solidFill>
          </p:spPr>
        </p:sp>
        <p:sp>
          <p:nvSpPr>
            <p:cNvPr name="TextBox 20" id="20"/>
            <p:cNvSpPr txBox="true"/>
            <p:nvPr/>
          </p:nvSpPr>
          <p:spPr>
            <a:xfrm>
              <a:off x="0" y="-57150"/>
              <a:ext cx="2112331" cy="325859"/>
            </a:xfrm>
            <a:prstGeom prst="rect">
              <a:avLst/>
            </a:prstGeom>
          </p:spPr>
          <p:txBody>
            <a:bodyPr anchor="ctr" rtlCol="false" tIns="50800" lIns="50800" bIns="50800" rIns="50800"/>
            <a:lstStyle/>
            <a:p>
              <a:pPr algn="ctr">
                <a:lnSpc>
                  <a:spcPts val="2737"/>
                </a:lnSpc>
              </a:pPr>
            </a:p>
          </p:txBody>
        </p:sp>
      </p:grpSp>
      <p:sp>
        <p:nvSpPr>
          <p:cNvPr name="Freeform 21" id="21"/>
          <p:cNvSpPr/>
          <p:nvPr/>
        </p:nvSpPr>
        <p:spPr>
          <a:xfrm flipH="false" flipV="false" rot="0">
            <a:off x="519405" y="6213549"/>
            <a:ext cx="473140" cy="569425"/>
          </a:xfrm>
          <a:custGeom>
            <a:avLst/>
            <a:gdLst/>
            <a:ahLst/>
            <a:cxnLst/>
            <a:rect r="r" b="b" t="t" l="l"/>
            <a:pathLst>
              <a:path h="569425" w="473140">
                <a:moveTo>
                  <a:pt x="0" y="0"/>
                </a:moveTo>
                <a:lnTo>
                  <a:pt x="473140" y="0"/>
                </a:lnTo>
                <a:lnTo>
                  <a:pt x="473140" y="569425"/>
                </a:lnTo>
                <a:lnTo>
                  <a:pt x="0" y="5694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551749">
            <a:off x="616551" y="8376696"/>
            <a:ext cx="1207879" cy="1312912"/>
          </a:xfrm>
          <a:custGeom>
            <a:avLst/>
            <a:gdLst/>
            <a:ahLst/>
            <a:cxnLst/>
            <a:rect r="r" b="b" t="t" l="l"/>
            <a:pathLst>
              <a:path h="1312912" w="1207879">
                <a:moveTo>
                  <a:pt x="0" y="0"/>
                </a:moveTo>
                <a:lnTo>
                  <a:pt x="1207879" y="0"/>
                </a:lnTo>
                <a:lnTo>
                  <a:pt x="1207879" y="1312912"/>
                </a:lnTo>
                <a:lnTo>
                  <a:pt x="0" y="13129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
        <p:nvSpPr>
          <p:cNvPr name="TextBox 24" id="24"/>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sp>
        <p:nvSpPr>
          <p:cNvPr name="Freeform 2" id="2"/>
          <p:cNvSpPr/>
          <p:nvPr/>
        </p:nvSpPr>
        <p:spPr>
          <a:xfrm flipH="false" flipV="false" rot="0">
            <a:off x="4934640" y="1694010"/>
            <a:ext cx="4417840" cy="2863208"/>
          </a:xfrm>
          <a:custGeom>
            <a:avLst/>
            <a:gdLst/>
            <a:ahLst/>
            <a:cxnLst/>
            <a:rect r="r" b="b" t="t" l="l"/>
            <a:pathLst>
              <a:path h="2863208" w="4417840">
                <a:moveTo>
                  <a:pt x="0" y="0"/>
                </a:moveTo>
                <a:lnTo>
                  <a:pt x="4417840" y="0"/>
                </a:lnTo>
                <a:lnTo>
                  <a:pt x="4417840" y="2863208"/>
                </a:lnTo>
                <a:lnTo>
                  <a:pt x="0" y="2863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56852" y="2415288"/>
            <a:ext cx="710326" cy="710326"/>
          </a:xfrm>
          <a:custGeom>
            <a:avLst/>
            <a:gdLst/>
            <a:ahLst/>
            <a:cxnLst/>
            <a:rect r="r" b="b" t="t" l="l"/>
            <a:pathLst>
              <a:path h="710326" w="710326">
                <a:moveTo>
                  <a:pt x="0" y="0"/>
                </a:moveTo>
                <a:lnTo>
                  <a:pt x="710326" y="0"/>
                </a:lnTo>
                <a:lnTo>
                  <a:pt x="710326" y="710326"/>
                </a:lnTo>
                <a:lnTo>
                  <a:pt x="0" y="710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30546" y="2533907"/>
            <a:ext cx="821136" cy="821136"/>
          </a:xfrm>
          <a:custGeom>
            <a:avLst/>
            <a:gdLst/>
            <a:ahLst/>
            <a:cxnLst/>
            <a:rect r="r" b="b" t="t" l="l"/>
            <a:pathLst>
              <a:path h="821136" w="821136">
                <a:moveTo>
                  <a:pt x="0" y="0"/>
                </a:moveTo>
                <a:lnTo>
                  <a:pt x="821136" y="0"/>
                </a:lnTo>
                <a:lnTo>
                  <a:pt x="821136" y="821136"/>
                </a:lnTo>
                <a:lnTo>
                  <a:pt x="0" y="8211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30546" y="2259856"/>
            <a:ext cx="767565" cy="310864"/>
          </a:xfrm>
          <a:custGeom>
            <a:avLst/>
            <a:gdLst/>
            <a:ahLst/>
            <a:cxnLst/>
            <a:rect r="r" b="b" t="t" l="l"/>
            <a:pathLst>
              <a:path h="310864" w="767565">
                <a:moveTo>
                  <a:pt x="0" y="0"/>
                </a:moveTo>
                <a:lnTo>
                  <a:pt x="767565" y="0"/>
                </a:lnTo>
                <a:lnTo>
                  <a:pt x="767565" y="310864"/>
                </a:lnTo>
                <a:lnTo>
                  <a:pt x="0" y="3108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7259300" y="141724"/>
            <a:ext cx="1714271" cy="2428996"/>
            <a:chOff x="0" y="0"/>
            <a:chExt cx="451495" cy="639735"/>
          </a:xfrm>
        </p:grpSpPr>
        <p:sp>
          <p:nvSpPr>
            <p:cNvPr name="Freeform 7" id="7"/>
            <p:cNvSpPr/>
            <p:nvPr/>
          </p:nvSpPr>
          <p:spPr>
            <a:xfrm flipH="false" flipV="false" rot="0">
              <a:off x="0" y="0"/>
              <a:ext cx="451495" cy="639735"/>
            </a:xfrm>
            <a:custGeom>
              <a:avLst/>
              <a:gdLst/>
              <a:ahLst/>
              <a:cxnLst/>
              <a:rect r="r" b="b" t="t" l="l"/>
              <a:pathLst>
                <a:path h="639735" w="451495">
                  <a:moveTo>
                    <a:pt x="225748" y="0"/>
                  </a:moveTo>
                  <a:lnTo>
                    <a:pt x="225748" y="0"/>
                  </a:lnTo>
                  <a:cubicBezTo>
                    <a:pt x="350425" y="0"/>
                    <a:pt x="451495" y="101071"/>
                    <a:pt x="451495" y="225748"/>
                  </a:cubicBezTo>
                  <a:lnTo>
                    <a:pt x="451495" y="413988"/>
                  </a:lnTo>
                  <a:cubicBezTo>
                    <a:pt x="451495" y="538665"/>
                    <a:pt x="350425" y="639735"/>
                    <a:pt x="225748" y="639735"/>
                  </a:cubicBezTo>
                  <a:lnTo>
                    <a:pt x="225748" y="639735"/>
                  </a:lnTo>
                  <a:cubicBezTo>
                    <a:pt x="101071" y="639735"/>
                    <a:pt x="0" y="538665"/>
                    <a:pt x="0" y="413988"/>
                  </a:cubicBezTo>
                  <a:lnTo>
                    <a:pt x="0" y="225748"/>
                  </a:lnTo>
                  <a:cubicBezTo>
                    <a:pt x="0" y="101071"/>
                    <a:pt x="101071" y="0"/>
                    <a:pt x="225748" y="0"/>
                  </a:cubicBezTo>
                  <a:close/>
                </a:path>
              </a:pathLst>
            </a:custGeom>
            <a:solidFill>
              <a:srgbClr val="FFF0B3"/>
            </a:solidFill>
          </p:spPr>
        </p:sp>
        <p:sp>
          <p:nvSpPr>
            <p:cNvPr name="TextBox 8" id="8"/>
            <p:cNvSpPr txBox="true"/>
            <p:nvPr/>
          </p:nvSpPr>
          <p:spPr>
            <a:xfrm>
              <a:off x="0" y="-57150"/>
              <a:ext cx="451495" cy="696885"/>
            </a:xfrm>
            <a:prstGeom prst="rect">
              <a:avLst/>
            </a:prstGeom>
          </p:spPr>
          <p:txBody>
            <a:bodyPr anchor="ctr" rtlCol="false" tIns="50800" lIns="50800" bIns="50800" rIns="50800"/>
            <a:lstStyle/>
            <a:p>
              <a:pPr algn="ctr">
                <a:lnSpc>
                  <a:spcPts val="2737"/>
                </a:lnSpc>
              </a:pPr>
            </a:p>
          </p:txBody>
        </p:sp>
      </p:grpSp>
      <p:grpSp>
        <p:nvGrpSpPr>
          <p:cNvPr name="Group 9" id="9"/>
          <p:cNvGrpSpPr/>
          <p:nvPr/>
        </p:nvGrpSpPr>
        <p:grpSpPr>
          <a:xfrm rot="0">
            <a:off x="17798799" y="2813390"/>
            <a:ext cx="233597" cy="23359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2" id="12"/>
          <p:cNvSpPr/>
          <p:nvPr/>
        </p:nvSpPr>
        <p:spPr>
          <a:xfrm flipH="false" flipV="false" rot="0">
            <a:off x="12350508" y="899547"/>
            <a:ext cx="2937240" cy="2720618"/>
          </a:xfrm>
          <a:custGeom>
            <a:avLst/>
            <a:gdLst/>
            <a:ahLst/>
            <a:cxnLst/>
            <a:rect r="r" b="b" t="t" l="l"/>
            <a:pathLst>
              <a:path h="2720618" w="2937240">
                <a:moveTo>
                  <a:pt x="0" y="0"/>
                </a:moveTo>
                <a:lnTo>
                  <a:pt x="2937239" y="0"/>
                </a:lnTo>
                <a:lnTo>
                  <a:pt x="2937239" y="2720618"/>
                </a:lnTo>
                <a:lnTo>
                  <a:pt x="0" y="2720618"/>
                </a:lnTo>
                <a:lnTo>
                  <a:pt x="0" y="0"/>
                </a:lnTo>
                <a:close/>
              </a:path>
            </a:pathLst>
          </a:custGeom>
          <a:blipFill>
            <a:blip r:embed="rId10">
              <a:alphaModFix amt="8800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8629875" y="5142154"/>
            <a:ext cx="6398693" cy="884361"/>
          </a:xfrm>
          <a:prstGeom prst="rect">
            <a:avLst/>
          </a:prstGeom>
        </p:spPr>
        <p:txBody>
          <a:bodyPr anchor="t" rtlCol="false" tIns="0" lIns="0" bIns="0" rIns="0">
            <a:spAutoFit/>
          </a:bodyPr>
          <a:lstStyle/>
          <a:p>
            <a:pPr>
              <a:lnSpc>
                <a:spcPts val="6727"/>
              </a:lnSpc>
            </a:pPr>
            <a:r>
              <a:rPr lang="en-US" sz="6346" spc="-190">
                <a:solidFill>
                  <a:srgbClr val="000000"/>
                </a:solidFill>
                <a:latin typeface="Montserrat Classic Bold"/>
              </a:rPr>
              <a:t>Individual Roles</a:t>
            </a:r>
          </a:p>
        </p:txBody>
      </p:sp>
      <p:sp>
        <p:nvSpPr>
          <p:cNvPr name="TextBox 14" id="14"/>
          <p:cNvSpPr txBox="true"/>
          <p:nvPr/>
        </p:nvSpPr>
        <p:spPr>
          <a:xfrm rot="0">
            <a:off x="1253659" y="5142154"/>
            <a:ext cx="6398693" cy="884361"/>
          </a:xfrm>
          <a:prstGeom prst="rect">
            <a:avLst/>
          </a:prstGeom>
        </p:spPr>
        <p:txBody>
          <a:bodyPr anchor="t" rtlCol="false" tIns="0" lIns="0" bIns="0" rIns="0">
            <a:spAutoFit/>
          </a:bodyPr>
          <a:lstStyle/>
          <a:p>
            <a:pPr>
              <a:lnSpc>
                <a:spcPts val="6727"/>
              </a:lnSpc>
            </a:pPr>
            <a:r>
              <a:rPr lang="en-US" sz="6346" spc="-190">
                <a:solidFill>
                  <a:srgbClr val="000000"/>
                </a:solidFill>
                <a:latin typeface="Montserrat Classic Bold"/>
              </a:rPr>
              <a:t>Team Members </a:t>
            </a:r>
          </a:p>
        </p:txBody>
      </p:sp>
      <p:sp>
        <p:nvSpPr>
          <p:cNvPr name="TextBox 15" id="15"/>
          <p:cNvSpPr txBox="true"/>
          <p:nvPr/>
        </p:nvSpPr>
        <p:spPr>
          <a:xfrm rot="0">
            <a:off x="1253659" y="6318531"/>
            <a:ext cx="5239788" cy="2256723"/>
          </a:xfrm>
          <a:prstGeom prst="rect">
            <a:avLst/>
          </a:prstGeom>
        </p:spPr>
        <p:txBody>
          <a:bodyPr anchor="t" rtlCol="false" tIns="0" lIns="0" bIns="0" rIns="0">
            <a:spAutoFit/>
          </a:bodyPr>
          <a:lstStyle/>
          <a:p>
            <a:pPr>
              <a:lnSpc>
                <a:spcPts val="3553"/>
              </a:lnSpc>
            </a:pPr>
            <a:r>
              <a:rPr lang="en-US" sz="2538">
                <a:solidFill>
                  <a:srgbClr val="000000"/>
                </a:solidFill>
                <a:latin typeface="Kollektif"/>
              </a:rPr>
              <a:t>Arunangshu Prasad Bhattacharya</a:t>
            </a:r>
          </a:p>
          <a:p>
            <a:pPr>
              <a:lnSpc>
                <a:spcPts val="3553"/>
              </a:lnSpc>
            </a:pPr>
            <a:r>
              <a:rPr lang="en-US" sz="2538">
                <a:solidFill>
                  <a:srgbClr val="000000"/>
                </a:solidFill>
                <a:latin typeface="Kollektif"/>
              </a:rPr>
              <a:t>Kamalkant Pareek</a:t>
            </a:r>
          </a:p>
          <a:p>
            <a:pPr>
              <a:lnSpc>
                <a:spcPts val="3553"/>
              </a:lnSpc>
            </a:pPr>
            <a:r>
              <a:rPr lang="en-US" sz="2538">
                <a:solidFill>
                  <a:srgbClr val="000000"/>
                </a:solidFill>
                <a:latin typeface="Kollektif"/>
              </a:rPr>
              <a:t>Abhinav Rai</a:t>
            </a:r>
          </a:p>
          <a:p>
            <a:pPr>
              <a:lnSpc>
                <a:spcPts val="3553"/>
              </a:lnSpc>
            </a:pPr>
            <a:r>
              <a:rPr lang="en-US" sz="2538">
                <a:solidFill>
                  <a:srgbClr val="000000"/>
                </a:solidFill>
                <a:latin typeface="Kollektif"/>
              </a:rPr>
              <a:t>Sadik Ahuja</a:t>
            </a:r>
          </a:p>
          <a:p>
            <a:pPr>
              <a:lnSpc>
                <a:spcPts val="3553"/>
              </a:lnSpc>
              <a:spcBef>
                <a:spcPct val="0"/>
              </a:spcBef>
            </a:pPr>
            <a:r>
              <a:rPr lang="en-US" sz="2538">
                <a:solidFill>
                  <a:srgbClr val="000000"/>
                </a:solidFill>
                <a:latin typeface="Kollektif"/>
              </a:rPr>
              <a:t>Tushar</a:t>
            </a:r>
          </a:p>
        </p:txBody>
      </p:sp>
      <p:sp>
        <p:nvSpPr>
          <p:cNvPr name="TextBox 16" id="16"/>
          <p:cNvSpPr txBox="true"/>
          <p:nvPr/>
        </p:nvSpPr>
        <p:spPr>
          <a:xfrm rot="0">
            <a:off x="8663318" y="6319904"/>
            <a:ext cx="7996712" cy="3143293"/>
          </a:xfrm>
          <a:prstGeom prst="rect">
            <a:avLst/>
          </a:prstGeom>
        </p:spPr>
        <p:txBody>
          <a:bodyPr anchor="t" rtlCol="false" tIns="0" lIns="0" bIns="0" rIns="0">
            <a:spAutoFit/>
          </a:bodyPr>
          <a:lstStyle/>
          <a:p>
            <a:pPr>
              <a:lnSpc>
                <a:spcPts val="3553"/>
              </a:lnSpc>
            </a:pPr>
            <a:r>
              <a:rPr lang="en-US" sz="2538">
                <a:solidFill>
                  <a:srgbClr val="000000"/>
                </a:solidFill>
                <a:latin typeface="Kollektif"/>
              </a:rPr>
              <a:t>AP Bhattacharya and Tushar in  AI Technology, while Abhinav and Sadik specialize in Interface Design. </a:t>
            </a:r>
          </a:p>
          <a:p>
            <a:pPr>
              <a:lnSpc>
                <a:spcPts val="3553"/>
              </a:lnSpc>
            </a:pPr>
          </a:p>
          <a:p>
            <a:pPr>
              <a:lnSpc>
                <a:spcPts val="3553"/>
              </a:lnSpc>
            </a:pPr>
            <a:r>
              <a:rPr lang="en-US" sz="2538">
                <a:solidFill>
                  <a:srgbClr val="000000"/>
                </a:solidFill>
                <a:latin typeface="Kollektif"/>
              </a:rPr>
              <a:t>Kamalkant brings expertise in blockchain technology. Together, we blend our skills to create a comprehensive and innovative solution for multiple desease prediction.</a:t>
            </a:r>
          </a:p>
          <a:p>
            <a:pPr>
              <a:lnSpc>
                <a:spcPts val="3553"/>
              </a:lnSpc>
            </a:pPr>
          </a:p>
        </p:txBody>
      </p:sp>
      <p:sp>
        <p:nvSpPr>
          <p:cNvPr name="TextBox 17" id="17"/>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
        <p:nvSpPr>
          <p:cNvPr name="TextBox 18" id="18"/>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sp>
        <p:nvSpPr>
          <p:cNvPr name="Freeform 2" id="2"/>
          <p:cNvSpPr/>
          <p:nvPr/>
        </p:nvSpPr>
        <p:spPr>
          <a:xfrm flipH="false" flipV="false" rot="0">
            <a:off x="-1678391" y="1028700"/>
            <a:ext cx="11322371" cy="8495946"/>
          </a:xfrm>
          <a:custGeom>
            <a:avLst/>
            <a:gdLst/>
            <a:ahLst/>
            <a:cxnLst/>
            <a:rect r="r" b="b" t="t" l="l"/>
            <a:pathLst>
              <a:path h="8495946" w="11322371">
                <a:moveTo>
                  <a:pt x="0" y="0"/>
                </a:moveTo>
                <a:lnTo>
                  <a:pt x="11322372" y="0"/>
                </a:lnTo>
                <a:lnTo>
                  <a:pt x="11322372" y="8495946"/>
                </a:lnTo>
                <a:lnTo>
                  <a:pt x="0" y="8495946"/>
                </a:lnTo>
                <a:lnTo>
                  <a:pt x="0" y="0"/>
                </a:lnTo>
                <a:close/>
              </a:path>
            </a:pathLst>
          </a:custGeom>
          <a:blipFill>
            <a:blip r:embed="rId2">
              <a:extLst>
                <a:ext uri="{96DAC541-7B7A-43D3-8B79-37D633B846F1}">
                  <asvg:svgBlip xmlns:asvg="http://schemas.microsoft.com/office/drawing/2016/SVG/main" r:embed="rId3"/>
                </a:ext>
              </a:extLst>
            </a:blip>
            <a:stretch>
              <a:fillRect l="0" t="0" r="0" b="-284"/>
            </a:stretch>
          </a:blipFill>
        </p:spPr>
      </p:sp>
      <p:sp>
        <p:nvSpPr>
          <p:cNvPr name="Freeform 3" id="3"/>
          <p:cNvSpPr/>
          <p:nvPr/>
        </p:nvSpPr>
        <p:spPr>
          <a:xfrm flipH="false" flipV="false" rot="0">
            <a:off x="6432675" y="1885087"/>
            <a:ext cx="1553117" cy="1494875"/>
          </a:xfrm>
          <a:custGeom>
            <a:avLst/>
            <a:gdLst/>
            <a:ahLst/>
            <a:cxnLst/>
            <a:rect r="r" b="b" t="t" l="l"/>
            <a:pathLst>
              <a:path h="1494875" w="1553117">
                <a:moveTo>
                  <a:pt x="0" y="0"/>
                </a:moveTo>
                <a:lnTo>
                  <a:pt x="1553117" y="0"/>
                </a:lnTo>
                <a:lnTo>
                  <a:pt x="1553117" y="1494875"/>
                </a:lnTo>
                <a:lnTo>
                  <a:pt x="0" y="1494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98402" y="2207784"/>
            <a:ext cx="530867" cy="530867"/>
          </a:xfrm>
          <a:custGeom>
            <a:avLst/>
            <a:gdLst/>
            <a:ahLst/>
            <a:cxnLst/>
            <a:rect r="r" b="b" t="t" l="l"/>
            <a:pathLst>
              <a:path h="530867" w="530867">
                <a:moveTo>
                  <a:pt x="0" y="0"/>
                </a:moveTo>
                <a:lnTo>
                  <a:pt x="530867" y="0"/>
                </a:lnTo>
                <a:lnTo>
                  <a:pt x="530867" y="530867"/>
                </a:lnTo>
                <a:lnTo>
                  <a:pt x="0" y="5308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144000" y="523092"/>
            <a:ext cx="16135556" cy="9240815"/>
            <a:chOff x="0" y="0"/>
            <a:chExt cx="4249694" cy="2433795"/>
          </a:xfrm>
        </p:grpSpPr>
        <p:sp>
          <p:nvSpPr>
            <p:cNvPr name="Freeform 6" id="6"/>
            <p:cNvSpPr/>
            <p:nvPr/>
          </p:nvSpPr>
          <p:spPr>
            <a:xfrm flipH="false" flipV="false" rot="0">
              <a:off x="0" y="0"/>
              <a:ext cx="4249694" cy="2433795"/>
            </a:xfrm>
            <a:custGeom>
              <a:avLst/>
              <a:gdLst/>
              <a:ahLst/>
              <a:cxnLst/>
              <a:rect r="r" b="b" t="t" l="l"/>
              <a:pathLst>
                <a:path h="2433795" w="4249694">
                  <a:moveTo>
                    <a:pt x="24470" y="0"/>
                  </a:moveTo>
                  <a:lnTo>
                    <a:pt x="4225223" y="0"/>
                  </a:lnTo>
                  <a:cubicBezTo>
                    <a:pt x="4238738" y="0"/>
                    <a:pt x="4249694" y="10956"/>
                    <a:pt x="4249694" y="24470"/>
                  </a:cubicBezTo>
                  <a:lnTo>
                    <a:pt x="4249694" y="2409325"/>
                  </a:lnTo>
                  <a:cubicBezTo>
                    <a:pt x="4249694" y="2422840"/>
                    <a:pt x="4238738" y="2433795"/>
                    <a:pt x="4225223" y="2433795"/>
                  </a:cubicBezTo>
                  <a:lnTo>
                    <a:pt x="24470" y="2433795"/>
                  </a:lnTo>
                  <a:cubicBezTo>
                    <a:pt x="10956" y="2433795"/>
                    <a:pt x="0" y="2422840"/>
                    <a:pt x="0" y="2409325"/>
                  </a:cubicBezTo>
                  <a:lnTo>
                    <a:pt x="0" y="24470"/>
                  </a:lnTo>
                  <a:cubicBezTo>
                    <a:pt x="0" y="10956"/>
                    <a:pt x="10956" y="0"/>
                    <a:pt x="24470" y="0"/>
                  </a:cubicBezTo>
                  <a:close/>
                </a:path>
              </a:pathLst>
            </a:custGeom>
            <a:solidFill>
              <a:srgbClr val="FFF0B3"/>
            </a:solidFill>
          </p:spPr>
        </p:sp>
        <p:sp>
          <p:nvSpPr>
            <p:cNvPr name="TextBox 7" id="7"/>
            <p:cNvSpPr txBox="true"/>
            <p:nvPr/>
          </p:nvSpPr>
          <p:spPr>
            <a:xfrm>
              <a:off x="0" y="-57150"/>
              <a:ext cx="4249694" cy="2490945"/>
            </a:xfrm>
            <a:prstGeom prst="rect">
              <a:avLst/>
            </a:prstGeom>
          </p:spPr>
          <p:txBody>
            <a:bodyPr anchor="ctr" rtlCol="false" tIns="50800" lIns="50800" bIns="50800" rIns="50800"/>
            <a:lstStyle/>
            <a:p>
              <a:pPr algn="ctr">
                <a:lnSpc>
                  <a:spcPts val="2737"/>
                </a:lnSpc>
              </a:pPr>
            </a:p>
          </p:txBody>
        </p:sp>
      </p:grpSp>
      <p:grpSp>
        <p:nvGrpSpPr>
          <p:cNvPr name="Group 8" id="8"/>
          <p:cNvGrpSpPr/>
          <p:nvPr/>
        </p:nvGrpSpPr>
        <p:grpSpPr>
          <a:xfrm rot="-10800000">
            <a:off x="-685571" y="684901"/>
            <a:ext cx="1714271" cy="2428996"/>
            <a:chOff x="0" y="0"/>
            <a:chExt cx="451495" cy="639735"/>
          </a:xfrm>
        </p:grpSpPr>
        <p:sp>
          <p:nvSpPr>
            <p:cNvPr name="Freeform 9" id="9"/>
            <p:cNvSpPr/>
            <p:nvPr/>
          </p:nvSpPr>
          <p:spPr>
            <a:xfrm flipH="false" flipV="false" rot="0">
              <a:off x="0" y="0"/>
              <a:ext cx="451495" cy="639735"/>
            </a:xfrm>
            <a:custGeom>
              <a:avLst/>
              <a:gdLst/>
              <a:ahLst/>
              <a:cxnLst/>
              <a:rect r="r" b="b" t="t" l="l"/>
              <a:pathLst>
                <a:path h="639735" w="451495">
                  <a:moveTo>
                    <a:pt x="225748" y="0"/>
                  </a:moveTo>
                  <a:lnTo>
                    <a:pt x="225748" y="0"/>
                  </a:lnTo>
                  <a:cubicBezTo>
                    <a:pt x="350425" y="0"/>
                    <a:pt x="451495" y="101071"/>
                    <a:pt x="451495" y="225748"/>
                  </a:cubicBezTo>
                  <a:lnTo>
                    <a:pt x="451495" y="413988"/>
                  </a:lnTo>
                  <a:cubicBezTo>
                    <a:pt x="451495" y="538665"/>
                    <a:pt x="350425" y="639735"/>
                    <a:pt x="225748" y="639735"/>
                  </a:cubicBezTo>
                  <a:lnTo>
                    <a:pt x="225748" y="639735"/>
                  </a:lnTo>
                  <a:cubicBezTo>
                    <a:pt x="101071" y="639735"/>
                    <a:pt x="0" y="538665"/>
                    <a:pt x="0" y="413988"/>
                  </a:cubicBezTo>
                  <a:lnTo>
                    <a:pt x="0" y="225748"/>
                  </a:lnTo>
                  <a:cubicBezTo>
                    <a:pt x="0" y="101071"/>
                    <a:pt x="101071" y="0"/>
                    <a:pt x="225748" y="0"/>
                  </a:cubicBezTo>
                  <a:close/>
                </a:path>
              </a:pathLst>
            </a:custGeom>
            <a:solidFill>
              <a:srgbClr val="FFF0B3"/>
            </a:solidFill>
          </p:spPr>
        </p:sp>
        <p:sp>
          <p:nvSpPr>
            <p:cNvPr name="TextBox 10" id="10"/>
            <p:cNvSpPr txBox="true"/>
            <p:nvPr/>
          </p:nvSpPr>
          <p:spPr>
            <a:xfrm>
              <a:off x="0" y="-57150"/>
              <a:ext cx="451495" cy="696885"/>
            </a:xfrm>
            <a:prstGeom prst="rect">
              <a:avLst/>
            </a:prstGeom>
          </p:spPr>
          <p:txBody>
            <a:bodyPr anchor="ctr" rtlCol="false" tIns="50800" lIns="50800" bIns="50800" rIns="50800"/>
            <a:lstStyle/>
            <a:p>
              <a:pPr algn="ctr">
                <a:lnSpc>
                  <a:spcPts val="2737"/>
                </a:lnSpc>
              </a:pPr>
            </a:p>
          </p:txBody>
        </p:sp>
      </p:grpSp>
      <p:grpSp>
        <p:nvGrpSpPr>
          <p:cNvPr name="Group 11" id="11"/>
          <p:cNvGrpSpPr/>
          <p:nvPr/>
        </p:nvGrpSpPr>
        <p:grpSpPr>
          <a:xfrm rot="0">
            <a:off x="255604" y="3379962"/>
            <a:ext cx="233597" cy="23359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4" id="14"/>
          <p:cNvSpPr/>
          <p:nvPr/>
        </p:nvSpPr>
        <p:spPr>
          <a:xfrm flipH="false" flipV="false" rot="0">
            <a:off x="1561053" y="1054184"/>
            <a:ext cx="1763161" cy="1690430"/>
          </a:xfrm>
          <a:custGeom>
            <a:avLst/>
            <a:gdLst/>
            <a:ahLst/>
            <a:cxnLst/>
            <a:rect r="r" b="b" t="t" l="l"/>
            <a:pathLst>
              <a:path h="1690430" w="1763161">
                <a:moveTo>
                  <a:pt x="0" y="0"/>
                </a:moveTo>
                <a:lnTo>
                  <a:pt x="1763161" y="0"/>
                </a:lnTo>
                <a:lnTo>
                  <a:pt x="1763161" y="1690430"/>
                </a:lnTo>
                <a:lnTo>
                  <a:pt x="0" y="1690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0157803" y="1382633"/>
            <a:ext cx="8130197" cy="1609852"/>
          </a:xfrm>
          <a:prstGeom prst="rect">
            <a:avLst/>
          </a:prstGeom>
        </p:spPr>
        <p:txBody>
          <a:bodyPr anchor="t" rtlCol="false" tIns="0" lIns="0" bIns="0" rIns="0">
            <a:spAutoFit/>
          </a:bodyPr>
          <a:lstStyle/>
          <a:p>
            <a:pPr>
              <a:lnSpc>
                <a:spcPts val="6254"/>
              </a:lnSpc>
            </a:pPr>
            <a:r>
              <a:rPr lang="en-US" sz="5900" spc="-177">
                <a:solidFill>
                  <a:srgbClr val="000000"/>
                </a:solidFill>
                <a:latin typeface="Montserrat Classic Bold"/>
              </a:rPr>
              <a:t>Problem Statement</a:t>
            </a:r>
          </a:p>
          <a:p>
            <a:pPr>
              <a:lnSpc>
                <a:spcPts val="6254"/>
              </a:lnSpc>
            </a:pPr>
          </a:p>
        </p:txBody>
      </p:sp>
      <p:sp>
        <p:nvSpPr>
          <p:cNvPr name="TextBox 16" id="16"/>
          <p:cNvSpPr txBox="true"/>
          <p:nvPr/>
        </p:nvSpPr>
        <p:spPr>
          <a:xfrm rot="0">
            <a:off x="10157803" y="2595776"/>
            <a:ext cx="6792995" cy="6433186"/>
          </a:xfrm>
          <a:prstGeom prst="rect">
            <a:avLst/>
          </a:prstGeom>
        </p:spPr>
        <p:txBody>
          <a:bodyPr anchor="t" rtlCol="false" tIns="0" lIns="0" bIns="0" rIns="0">
            <a:spAutoFit/>
          </a:bodyPr>
          <a:lstStyle/>
          <a:p>
            <a:pPr>
              <a:lnSpc>
                <a:spcPts val="5039"/>
              </a:lnSpc>
            </a:pPr>
            <a:r>
              <a:rPr lang="en-US" sz="3599">
                <a:solidFill>
                  <a:srgbClr val="000000"/>
                </a:solidFill>
                <a:latin typeface="Kollektif"/>
              </a:rPr>
              <a:t>Our project aims to develop an accurate and user-friendly multiple diseases prediction system. By leveraging advanced technology and data analysis, we seek to empower individuals with early detection and proactive management of diseases and hosting on blockchain.</a:t>
            </a:r>
          </a:p>
          <a:p>
            <a:pPr>
              <a:lnSpc>
                <a:spcPts val="5039"/>
              </a:lnSpc>
              <a:spcBef>
                <a:spcPct val="0"/>
              </a:spcBef>
            </a:pPr>
          </a:p>
        </p:txBody>
      </p:sp>
      <p:sp>
        <p:nvSpPr>
          <p:cNvPr name="TextBox 17" id="17"/>
          <p:cNvSpPr txBox="true"/>
          <p:nvPr/>
        </p:nvSpPr>
        <p:spPr>
          <a:xfrm rot="-5400000">
            <a:off x="-214171" y="1417333"/>
            <a:ext cx="2166982" cy="935507"/>
          </a:xfrm>
          <a:prstGeom prst="rect">
            <a:avLst/>
          </a:prstGeom>
        </p:spPr>
        <p:txBody>
          <a:bodyPr anchor="t" rtlCol="false" tIns="0" lIns="0" bIns="0" rIns="0">
            <a:spAutoFit/>
          </a:bodyPr>
          <a:lstStyle/>
          <a:p>
            <a:pPr algn="ctr">
              <a:lnSpc>
                <a:spcPts val="2511"/>
              </a:lnSpc>
            </a:pPr>
            <a:r>
              <a:rPr lang="en-US" sz="1794">
                <a:solidFill>
                  <a:srgbClr val="000000"/>
                </a:solidFill>
                <a:latin typeface="Montserrat Classic Bold"/>
              </a:rPr>
              <a:t>THE AKATSUKI</a:t>
            </a:r>
          </a:p>
          <a:p>
            <a:pPr algn="ctr">
              <a:lnSpc>
                <a:spcPts val="2511"/>
              </a:lnSpc>
            </a:pPr>
            <a:r>
              <a:rPr lang="en-US" sz="1794">
                <a:solidFill>
                  <a:srgbClr val="000000"/>
                </a:solidFill>
                <a:latin typeface="Montserrat Classic Bold"/>
              </a:rPr>
              <a:t>panchayat</a:t>
            </a:r>
          </a:p>
          <a:p>
            <a:pPr algn="ctr">
              <a:lnSpc>
                <a:spcPts val="2511"/>
              </a:lnSpc>
              <a:spcBef>
                <a:spcPct val="0"/>
              </a:spcBef>
            </a:pPr>
          </a:p>
        </p:txBody>
      </p:sp>
      <p:sp>
        <p:nvSpPr>
          <p:cNvPr name="TextBox 18" id="18"/>
          <p:cNvSpPr txBox="true"/>
          <p:nvPr/>
        </p:nvSpPr>
        <p:spPr>
          <a:xfrm rot="-5400000">
            <a:off x="-745253" y="1766052"/>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09544" cy="2428996"/>
            <a:chOff x="0" y="0"/>
            <a:chExt cx="450250" cy="639735"/>
          </a:xfrm>
        </p:grpSpPr>
        <p:sp>
          <p:nvSpPr>
            <p:cNvPr name="Freeform 3" id="3"/>
            <p:cNvSpPr/>
            <p:nvPr/>
          </p:nvSpPr>
          <p:spPr>
            <a:xfrm flipH="false" flipV="false" rot="0">
              <a:off x="0" y="0"/>
              <a:ext cx="450250" cy="639735"/>
            </a:xfrm>
            <a:custGeom>
              <a:avLst/>
              <a:gdLst/>
              <a:ahLst/>
              <a:cxnLst/>
              <a:rect r="r" b="b" t="t" l="l"/>
              <a:pathLst>
                <a:path h="639735" w="450250">
                  <a:moveTo>
                    <a:pt x="225125" y="0"/>
                  </a:moveTo>
                  <a:lnTo>
                    <a:pt x="225125" y="0"/>
                  </a:lnTo>
                  <a:cubicBezTo>
                    <a:pt x="349458" y="0"/>
                    <a:pt x="450250" y="100792"/>
                    <a:pt x="450250" y="225125"/>
                  </a:cubicBezTo>
                  <a:lnTo>
                    <a:pt x="450250" y="414610"/>
                  </a:lnTo>
                  <a:cubicBezTo>
                    <a:pt x="450250" y="538944"/>
                    <a:pt x="349458" y="639735"/>
                    <a:pt x="225125" y="639735"/>
                  </a:cubicBezTo>
                  <a:lnTo>
                    <a:pt x="225125" y="639735"/>
                  </a:lnTo>
                  <a:cubicBezTo>
                    <a:pt x="100792" y="639735"/>
                    <a:pt x="0" y="538944"/>
                    <a:pt x="0" y="414610"/>
                  </a:cubicBezTo>
                  <a:lnTo>
                    <a:pt x="0" y="225125"/>
                  </a:lnTo>
                  <a:cubicBezTo>
                    <a:pt x="0" y="100792"/>
                    <a:pt x="100792" y="0"/>
                    <a:pt x="225125" y="0"/>
                  </a:cubicBezTo>
                  <a:close/>
                </a:path>
              </a:pathLst>
            </a:custGeom>
            <a:solidFill>
              <a:srgbClr val="FFF0B3"/>
            </a:solidFill>
          </p:spPr>
        </p:sp>
        <p:sp>
          <p:nvSpPr>
            <p:cNvPr name="TextBox 4" id="4"/>
            <p:cNvSpPr txBox="true"/>
            <p:nvPr/>
          </p:nvSpPr>
          <p:spPr>
            <a:xfrm>
              <a:off x="0" y="-57150"/>
              <a:ext cx="450250"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831362" y="2610208"/>
            <a:ext cx="14587175" cy="6900436"/>
            <a:chOff x="0" y="0"/>
            <a:chExt cx="19449567" cy="9200582"/>
          </a:xfrm>
        </p:grpSpPr>
        <p:grpSp>
          <p:nvGrpSpPr>
            <p:cNvPr name="Group 6" id="6"/>
            <p:cNvGrpSpPr/>
            <p:nvPr/>
          </p:nvGrpSpPr>
          <p:grpSpPr>
            <a:xfrm rot="0">
              <a:off x="0" y="0"/>
              <a:ext cx="19449567" cy="9200582"/>
              <a:chOff x="0" y="0"/>
              <a:chExt cx="3841890" cy="1817399"/>
            </a:xfrm>
          </p:grpSpPr>
          <p:sp>
            <p:nvSpPr>
              <p:cNvPr name="Freeform 7" id="7"/>
              <p:cNvSpPr/>
              <p:nvPr/>
            </p:nvSpPr>
            <p:spPr>
              <a:xfrm flipH="false" flipV="false" rot="0">
                <a:off x="0" y="0"/>
                <a:ext cx="3841890" cy="1817399"/>
              </a:xfrm>
              <a:custGeom>
                <a:avLst/>
                <a:gdLst/>
                <a:ahLst/>
                <a:cxnLst/>
                <a:rect r="r" b="b" t="t" l="l"/>
                <a:pathLst>
                  <a:path h="1817399" w="3841890">
                    <a:moveTo>
                      <a:pt x="0" y="0"/>
                    </a:moveTo>
                    <a:lnTo>
                      <a:pt x="3841890" y="0"/>
                    </a:lnTo>
                    <a:lnTo>
                      <a:pt x="3841890" y="1817399"/>
                    </a:lnTo>
                    <a:lnTo>
                      <a:pt x="0" y="1817399"/>
                    </a:lnTo>
                    <a:close/>
                  </a:path>
                </a:pathLst>
              </a:custGeom>
              <a:solidFill>
                <a:srgbClr val="FFFFFF"/>
              </a:solidFill>
            </p:spPr>
          </p:sp>
          <p:sp>
            <p:nvSpPr>
              <p:cNvPr name="TextBox 8" id="8"/>
              <p:cNvSpPr txBox="true"/>
              <p:nvPr/>
            </p:nvSpPr>
            <p:spPr>
              <a:xfrm>
                <a:off x="0" y="-57150"/>
                <a:ext cx="3841890" cy="1874549"/>
              </a:xfrm>
              <a:prstGeom prst="rect">
                <a:avLst/>
              </a:prstGeom>
            </p:spPr>
            <p:txBody>
              <a:bodyPr anchor="ctr" rtlCol="false" tIns="50800" lIns="50800" bIns="50800" rIns="50800"/>
              <a:lstStyle/>
              <a:p>
                <a:pPr algn="ctr">
                  <a:lnSpc>
                    <a:spcPts val="2737"/>
                  </a:lnSpc>
                </a:pPr>
              </a:p>
            </p:txBody>
          </p:sp>
        </p:grpSp>
        <p:sp>
          <p:nvSpPr>
            <p:cNvPr name="Freeform 9" id="9"/>
            <p:cNvSpPr/>
            <p:nvPr/>
          </p:nvSpPr>
          <p:spPr>
            <a:xfrm flipH="false" flipV="false" rot="0">
              <a:off x="0" y="0"/>
              <a:ext cx="19449567" cy="9200582"/>
            </a:xfrm>
            <a:custGeom>
              <a:avLst/>
              <a:gdLst/>
              <a:ahLst/>
              <a:cxnLst/>
              <a:rect r="r" b="b" t="t" l="l"/>
              <a:pathLst>
                <a:path h="9200582" w="19449567">
                  <a:moveTo>
                    <a:pt x="0" y="0"/>
                  </a:moveTo>
                  <a:lnTo>
                    <a:pt x="19449567" y="0"/>
                  </a:lnTo>
                  <a:lnTo>
                    <a:pt x="19449567" y="9200582"/>
                  </a:lnTo>
                  <a:lnTo>
                    <a:pt x="0" y="9200582"/>
                  </a:lnTo>
                  <a:lnTo>
                    <a:pt x="0" y="0"/>
                  </a:lnTo>
                  <a:close/>
                </a:path>
              </a:pathLst>
            </a:custGeom>
            <a:blipFill>
              <a:blip r:embed="rId2">
                <a:alphaModFix amt="42000"/>
              </a:blip>
              <a:stretch>
                <a:fillRect l="0" t="-43116" r="-11018" b="-13342"/>
              </a:stretch>
            </a:blipFill>
          </p:spPr>
        </p:sp>
      </p:grpSp>
      <p:grpSp>
        <p:nvGrpSpPr>
          <p:cNvPr name="Group 10" id="10"/>
          <p:cNvGrpSpPr/>
          <p:nvPr/>
        </p:nvGrpSpPr>
        <p:grpSpPr>
          <a:xfrm rot="0">
            <a:off x="17798799" y="2813390"/>
            <a:ext cx="233597" cy="2335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3" id="13"/>
          <p:cNvSpPr/>
          <p:nvPr/>
        </p:nvSpPr>
        <p:spPr>
          <a:xfrm flipH="false" flipV="false" rot="-1352685">
            <a:off x="16190852" y="4375969"/>
            <a:ext cx="2937529" cy="2137052"/>
          </a:xfrm>
          <a:custGeom>
            <a:avLst/>
            <a:gdLst/>
            <a:ahLst/>
            <a:cxnLst/>
            <a:rect r="r" b="b" t="t" l="l"/>
            <a:pathLst>
              <a:path h="2137052" w="2937529">
                <a:moveTo>
                  <a:pt x="0" y="0"/>
                </a:moveTo>
                <a:lnTo>
                  <a:pt x="2937529" y="0"/>
                </a:lnTo>
                <a:lnTo>
                  <a:pt x="2937529" y="2137053"/>
                </a:lnTo>
                <a:lnTo>
                  <a:pt x="0" y="21370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2371153" y="395153"/>
            <a:ext cx="1552128" cy="1922139"/>
          </a:xfrm>
          <a:custGeom>
            <a:avLst/>
            <a:gdLst/>
            <a:ahLst/>
            <a:cxnLst/>
            <a:rect r="r" b="b" t="t" l="l"/>
            <a:pathLst>
              <a:path h="1922139" w="1552128">
                <a:moveTo>
                  <a:pt x="0" y="0"/>
                </a:moveTo>
                <a:lnTo>
                  <a:pt x="1552128" y="0"/>
                </a:lnTo>
                <a:lnTo>
                  <a:pt x="1552128" y="1922139"/>
                </a:lnTo>
                <a:lnTo>
                  <a:pt x="0" y="19221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0" y="3876340"/>
            <a:ext cx="1831362" cy="2644567"/>
          </a:xfrm>
          <a:custGeom>
            <a:avLst/>
            <a:gdLst/>
            <a:ahLst/>
            <a:cxnLst/>
            <a:rect r="r" b="b" t="t" l="l"/>
            <a:pathLst>
              <a:path h="2644567" w="1831362">
                <a:moveTo>
                  <a:pt x="0" y="0"/>
                </a:moveTo>
                <a:lnTo>
                  <a:pt x="1831362" y="0"/>
                </a:lnTo>
                <a:lnTo>
                  <a:pt x="1831362" y="2644567"/>
                </a:lnTo>
                <a:lnTo>
                  <a:pt x="0" y="2644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831362" y="952500"/>
            <a:ext cx="11315855" cy="1370837"/>
          </a:xfrm>
          <a:prstGeom prst="rect">
            <a:avLst/>
          </a:prstGeom>
        </p:spPr>
        <p:txBody>
          <a:bodyPr anchor="t" rtlCol="false" tIns="0" lIns="0" bIns="0" rIns="0">
            <a:spAutoFit/>
          </a:bodyPr>
          <a:lstStyle/>
          <a:p>
            <a:pPr>
              <a:lnSpc>
                <a:spcPts val="5165"/>
              </a:lnSpc>
            </a:pPr>
            <a:r>
              <a:rPr lang="en-US" sz="6299" spc="-188">
                <a:solidFill>
                  <a:srgbClr val="000000"/>
                </a:solidFill>
                <a:latin typeface="Montserrat Classic Bold"/>
              </a:rPr>
              <a:t>Objectives ( Measurable)</a:t>
            </a:r>
          </a:p>
          <a:p>
            <a:pPr>
              <a:lnSpc>
                <a:spcPts val="5165"/>
              </a:lnSpc>
            </a:pPr>
          </a:p>
        </p:txBody>
      </p:sp>
      <p:sp>
        <p:nvSpPr>
          <p:cNvPr name="TextBox 17" id="17"/>
          <p:cNvSpPr txBox="true"/>
          <p:nvPr/>
        </p:nvSpPr>
        <p:spPr>
          <a:xfrm rot="0">
            <a:off x="2857740" y="3355025"/>
            <a:ext cx="6267210" cy="821955"/>
          </a:xfrm>
          <a:prstGeom prst="rect">
            <a:avLst/>
          </a:prstGeom>
        </p:spPr>
        <p:txBody>
          <a:bodyPr anchor="t" rtlCol="false" tIns="0" lIns="0" bIns="0" rIns="0">
            <a:spAutoFit/>
          </a:bodyPr>
          <a:lstStyle/>
          <a:p>
            <a:pPr>
              <a:lnSpc>
                <a:spcPts val="3310"/>
              </a:lnSpc>
            </a:pPr>
            <a:r>
              <a:rPr lang="en-US" sz="2364">
                <a:solidFill>
                  <a:srgbClr val="000000"/>
                </a:solidFill>
                <a:latin typeface="Montserrat Classic Bold"/>
              </a:rPr>
              <a:t>HIGH PREDICTION ACCURACY</a:t>
            </a:r>
          </a:p>
          <a:p>
            <a:pPr>
              <a:lnSpc>
                <a:spcPts val="3310"/>
              </a:lnSpc>
              <a:spcBef>
                <a:spcPct val="0"/>
              </a:spcBef>
            </a:pPr>
          </a:p>
        </p:txBody>
      </p:sp>
      <p:sp>
        <p:nvSpPr>
          <p:cNvPr name="TextBox 18" id="18"/>
          <p:cNvSpPr txBox="true"/>
          <p:nvPr/>
        </p:nvSpPr>
        <p:spPr>
          <a:xfrm rot="0">
            <a:off x="2857740" y="5258423"/>
            <a:ext cx="5971833" cy="821955"/>
          </a:xfrm>
          <a:prstGeom prst="rect">
            <a:avLst/>
          </a:prstGeom>
        </p:spPr>
        <p:txBody>
          <a:bodyPr anchor="t" rtlCol="false" tIns="0" lIns="0" bIns="0" rIns="0">
            <a:spAutoFit/>
          </a:bodyPr>
          <a:lstStyle/>
          <a:p>
            <a:pPr>
              <a:lnSpc>
                <a:spcPts val="3310"/>
              </a:lnSpc>
            </a:pPr>
            <a:r>
              <a:rPr lang="en-US" sz="2364">
                <a:solidFill>
                  <a:srgbClr val="000000"/>
                </a:solidFill>
                <a:latin typeface="Montserrat Classic Bold"/>
              </a:rPr>
              <a:t>IMPROVED USER INTERFACE</a:t>
            </a:r>
          </a:p>
          <a:p>
            <a:pPr>
              <a:lnSpc>
                <a:spcPts val="3310"/>
              </a:lnSpc>
              <a:spcBef>
                <a:spcPct val="0"/>
              </a:spcBef>
            </a:pPr>
          </a:p>
        </p:txBody>
      </p:sp>
      <p:sp>
        <p:nvSpPr>
          <p:cNvPr name="TextBox 19" id="19"/>
          <p:cNvSpPr txBox="true"/>
          <p:nvPr/>
        </p:nvSpPr>
        <p:spPr>
          <a:xfrm rot="0">
            <a:off x="2857740" y="3808769"/>
            <a:ext cx="12465407" cy="1389855"/>
          </a:xfrm>
          <a:prstGeom prst="rect">
            <a:avLst/>
          </a:prstGeom>
        </p:spPr>
        <p:txBody>
          <a:bodyPr anchor="t" rtlCol="false" tIns="0" lIns="0" bIns="0" rIns="0">
            <a:spAutoFit/>
          </a:bodyPr>
          <a:lstStyle/>
          <a:p>
            <a:pPr>
              <a:lnSpc>
                <a:spcPts val="2728"/>
              </a:lnSpc>
            </a:pPr>
            <a:r>
              <a:rPr lang="en-US" sz="1948">
                <a:solidFill>
                  <a:srgbClr val="000000"/>
                </a:solidFill>
                <a:latin typeface="Kollektif"/>
              </a:rPr>
              <a:t>Attain 90% accuracy on our disease prediction model, ensuring reliable early intervention and treatment. This accuracy ensures that both users and healthcare providers can trust the predictions for timely action and improved patient outcomes.</a:t>
            </a:r>
          </a:p>
          <a:p>
            <a:pPr>
              <a:lnSpc>
                <a:spcPts val="2728"/>
              </a:lnSpc>
              <a:spcBef>
                <a:spcPct val="0"/>
              </a:spcBef>
            </a:pPr>
          </a:p>
        </p:txBody>
      </p:sp>
      <p:sp>
        <p:nvSpPr>
          <p:cNvPr name="TextBox 20" id="20"/>
          <p:cNvSpPr txBox="true"/>
          <p:nvPr/>
        </p:nvSpPr>
        <p:spPr>
          <a:xfrm rot="0">
            <a:off x="2857740" y="5712167"/>
            <a:ext cx="12465407" cy="1389855"/>
          </a:xfrm>
          <a:prstGeom prst="rect">
            <a:avLst/>
          </a:prstGeom>
        </p:spPr>
        <p:txBody>
          <a:bodyPr anchor="t" rtlCol="false" tIns="0" lIns="0" bIns="0" rIns="0">
            <a:spAutoFit/>
          </a:bodyPr>
          <a:lstStyle/>
          <a:p>
            <a:pPr>
              <a:lnSpc>
                <a:spcPts val="2728"/>
              </a:lnSpc>
            </a:pPr>
            <a:r>
              <a:rPr lang="en-US" sz="1948">
                <a:solidFill>
                  <a:srgbClr val="000000"/>
                </a:solidFill>
                <a:latin typeface="Kollektif"/>
              </a:rPr>
              <a:t> Achieve an 85% usability score in interface testing, enabling users to navigate and interpret disease prediction data effortlessly. A user-friendly interface enhances accessibility for individuals with varying technical expertise, ensuring that the insights generated are easily understandable and actionable.</a:t>
            </a:r>
          </a:p>
          <a:p>
            <a:pPr>
              <a:lnSpc>
                <a:spcPts val="2728"/>
              </a:lnSpc>
              <a:spcBef>
                <a:spcPct val="0"/>
              </a:spcBef>
            </a:pPr>
          </a:p>
        </p:txBody>
      </p:sp>
      <p:sp>
        <p:nvSpPr>
          <p:cNvPr name="TextBox 21" id="21"/>
          <p:cNvSpPr txBox="true"/>
          <p:nvPr/>
        </p:nvSpPr>
        <p:spPr>
          <a:xfrm rot="0">
            <a:off x="2857740" y="7161821"/>
            <a:ext cx="5803983" cy="821955"/>
          </a:xfrm>
          <a:prstGeom prst="rect">
            <a:avLst/>
          </a:prstGeom>
        </p:spPr>
        <p:txBody>
          <a:bodyPr anchor="t" rtlCol="false" tIns="0" lIns="0" bIns="0" rIns="0">
            <a:spAutoFit/>
          </a:bodyPr>
          <a:lstStyle/>
          <a:p>
            <a:pPr>
              <a:lnSpc>
                <a:spcPts val="3310"/>
              </a:lnSpc>
            </a:pPr>
            <a:r>
              <a:rPr lang="en-US" sz="2364">
                <a:solidFill>
                  <a:srgbClr val="000000"/>
                </a:solidFill>
                <a:latin typeface="Montserrat Classic Bold"/>
              </a:rPr>
              <a:t>OPTIMIZED MODEL TRAINING</a:t>
            </a:r>
          </a:p>
          <a:p>
            <a:pPr>
              <a:lnSpc>
                <a:spcPts val="3310"/>
              </a:lnSpc>
              <a:spcBef>
                <a:spcPct val="0"/>
              </a:spcBef>
            </a:pPr>
          </a:p>
        </p:txBody>
      </p:sp>
      <p:sp>
        <p:nvSpPr>
          <p:cNvPr name="TextBox 22" id="22"/>
          <p:cNvSpPr txBox="true"/>
          <p:nvPr/>
        </p:nvSpPr>
        <p:spPr>
          <a:xfrm rot="0">
            <a:off x="2857740" y="7615566"/>
            <a:ext cx="12286889" cy="1389855"/>
          </a:xfrm>
          <a:prstGeom prst="rect">
            <a:avLst/>
          </a:prstGeom>
        </p:spPr>
        <p:txBody>
          <a:bodyPr anchor="t" rtlCol="false" tIns="0" lIns="0" bIns="0" rIns="0">
            <a:spAutoFit/>
          </a:bodyPr>
          <a:lstStyle/>
          <a:p>
            <a:pPr>
              <a:lnSpc>
                <a:spcPts val="2728"/>
              </a:lnSpc>
              <a:spcBef>
                <a:spcPct val="0"/>
              </a:spcBef>
            </a:pPr>
            <a:r>
              <a:rPr lang="en-US" sz="1948">
                <a:solidFill>
                  <a:srgbClr val="000000"/>
                </a:solidFill>
                <a:latin typeface="Kollektif"/>
              </a:rPr>
              <a:t>Implement algorithmic enhancements to reduce model training time by 30%. This optimization streamlines the process of developing and refining the disease prediction model, facilitating its deployment in real-time healthcare scenarios. A faster training time ensures that the model stays up-to-date with the latest data trends and insights, improving its accuracy and effectiveness.</a:t>
            </a:r>
          </a:p>
        </p:txBody>
      </p:sp>
      <p:sp>
        <p:nvSpPr>
          <p:cNvPr name="TextBox 23" id="23"/>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
        <p:nvSpPr>
          <p:cNvPr name="TextBox 24" id="24"/>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09544" cy="2428996"/>
            <a:chOff x="0" y="0"/>
            <a:chExt cx="450250" cy="639735"/>
          </a:xfrm>
        </p:grpSpPr>
        <p:sp>
          <p:nvSpPr>
            <p:cNvPr name="Freeform 3" id="3"/>
            <p:cNvSpPr/>
            <p:nvPr/>
          </p:nvSpPr>
          <p:spPr>
            <a:xfrm flipH="false" flipV="false" rot="0">
              <a:off x="0" y="0"/>
              <a:ext cx="450250" cy="639735"/>
            </a:xfrm>
            <a:custGeom>
              <a:avLst/>
              <a:gdLst/>
              <a:ahLst/>
              <a:cxnLst/>
              <a:rect r="r" b="b" t="t" l="l"/>
              <a:pathLst>
                <a:path h="639735" w="450250">
                  <a:moveTo>
                    <a:pt x="225125" y="0"/>
                  </a:moveTo>
                  <a:lnTo>
                    <a:pt x="225125" y="0"/>
                  </a:lnTo>
                  <a:cubicBezTo>
                    <a:pt x="349458" y="0"/>
                    <a:pt x="450250" y="100792"/>
                    <a:pt x="450250" y="225125"/>
                  </a:cubicBezTo>
                  <a:lnTo>
                    <a:pt x="450250" y="414610"/>
                  </a:lnTo>
                  <a:cubicBezTo>
                    <a:pt x="450250" y="538944"/>
                    <a:pt x="349458" y="639735"/>
                    <a:pt x="225125" y="639735"/>
                  </a:cubicBezTo>
                  <a:lnTo>
                    <a:pt x="225125" y="639735"/>
                  </a:lnTo>
                  <a:cubicBezTo>
                    <a:pt x="100792" y="639735"/>
                    <a:pt x="0" y="538944"/>
                    <a:pt x="0" y="414610"/>
                  </a:cubicBezTo>
                  <a:lnTo>
                    <a:pt x="0" y="225125"/>
                  </a:lnTo>
                  <a:cubicBezTo>
                    <a:pt x="0" y="100792"/>
                    <a:pt x="100792" y="0"/>
                    <a:pt x="225125" y="0"/>
                  </a:cubicBezTo>
                  <a:close/>
                </a:path>
              </a:pathLst>
            </a:custGeom>
            <a:solidFill>
              <a:srgbClr val="FFF0B3"/>
            </a:solidFill>
          </p:spPr>
        </p:sp>
        <p:sp>
          <p:nvSpPr>
            <p:cNvPr name="TextBox 4" id="4"/>
            <p:cNvSpPr txBox="true"/>
            <p:nvPr/>
          </p:nvSpPr>
          <p:spPr>
            <a:xfrm>
              <a:off x="0" y="-57150"/>
              <a:ext cx="450250" cy="696885"/>
            </a:xfrm>
            <a:prstGeom prst="rect">
              <a:avLst/>
            </a:prstGeom>
          </p:spPr>
          <p:txBody>
            <a:bodyPr anchor="ctr" rtlCol="false" tIns="50800" lIns="50800" bIns="50800" rIns="50800"/>
            <a:lstStyle/>
            <a:p>
              <a:pPr algn="ctr">
                <a:lnSpc>
                  <a:spcPts val="2737"/>
                </a:lnSpc>
              </a:pPr>
            </a:p>
          </p:txBody>
        </p:sp>
      </p:grpSp>
      <p:grpSp>
        <p:nvGrpSpPr>
          <p:cNvPr name="Group 5" id="5"/>
          <p:cNvGrpSpPr/>
          <p:nvPr/>
        </p:nvGrpSpPr>
        <p:grpSpPr>
          <a:xfrm rot="0">
            <a:off x="1831362" y="2610208"/>
            <a:ext cx="14587175" cy="7480618"/>
            <a:chOff x="0" y="0"/>
            <a:chExt cx="19449567" cy="9974158"/>
          </a:xfrm>
        </p:grpSpPr>
        <p:grpSp>
          <p:nvGrpSpPr>
            <p:cNvPr name="Group 6" id="6"/>
            <p:cNvGrpSpPr/>
            <p:nvPr/>
          </p:nvGrpSpPr>
          <p:grpSpPr>
            <a:xfrm rot="0">
              <a:off x="0" y="0"/>
              <a:ext cx="19449567" cy="9974158"/>
              <a:chOff x="0" y="0"/>
              <a:chExt cx="3841890" cy="1970204"/>
            </a:xfrm>
          </p:grpSpPr>
          <p:sp>
            <p:nvSpPr>
              <p:cNvPr name="Freeform 7" id="7"/>
              <p:cNvSpPr/>
              <p:nvPr/>
            </p:nvSpPr>
            <p:spPr>
              <a:xfrm flipH="false" flipV="false" rot="0">
                <a:off x="0" y="0"/>
                <a:ext cx="3841890" cy="1970204"/>
              </a:xfrm>
              <a:custGeom>
                <a:avLst/>
                <a:gdLst/>
                <a:ahLst/>
                <a:cxnLst/>
                <a:rect r="r" b="b" t="t" l="l"/>
                <a:pathLst>
                  <a:path h="1970204" w="3841890">
                    <a:moveTo>
                      <a:pt x="0" y="0"/>
                    </a:moveTo>
                    <a:lnTo>
                      <a:pt x="3841890" y="0"/>
                    </a:lnTo>
                    <a:lnTo>
                      <a:pt x="3841890" y="1970204"/>
                    </a:lnTo>
                    <a:lnTo>
                      <a:pt x="0" y="1970204"/>
                    </a:lnTo>
                    <a:close/>
                  </a:path>
                </a:pathLst>
              </a:custGeom>
              <a:solidFill>
                <a:srgbClr val="FFFFFF"/>
              </a:solidFill>
            </p:spPr>
          </p:sp>
          <p:sp>
            <p:nvSpPr>
              <p:cNvPr name="TextBox 8" id="8"/>
              <p:cNvSpPr txBox="true"/>
              <p:nvPr/>
            </p:nvSpPr>
            <p:spPr>
              <a:xfrm>
                <a:off x="0" y="-57150"/>
                <a:ext cx="3841890" cy="2027354"/>
              </a:xfrm>
              <a:prstGeom prst="rect">
                <a:avLst/>
              </a:prstGeom>
            </p:spPr>
            <p:txBody>
              <a:bodyPr anchor="ctr" rtlCol="false" tIns="50800" lIns="50800" bIns="50800" rIns="50800"/>
              <a:lstStyle/>
              <a:p>
                <a:pPr algn="ctr">
                  <a:lnSpc>
                    <a:spcPts val="2737"/>
                  </a:lnSpc>
                </a:pPr>
              </a:p>
            </p:txBody>
          </p:sp>
        </p:grpSp>
        <p:sp>
          <p:nvSpPr>
            <p:cNvPr name="Freeform 9" id="9"/>
            <p:cNvSpPr/>
            <p:nvPr/>
          </p:nvSpPr>
          <p:spPr>
            <a:xfrm flipH="false" flipV="false" rot="0">
              <a:off x="0" y="0"/>
              <a:ext cx="19449567" cy="9974158"/>
            </a:xfrm>
            <a:custGeom>
              <a:avLst/>
              <a:gdLst/>
              <a:ahLst/>
              <a:cxnLst/>
              <a:rect r="r" b="b" t="t" l="l"/>
              <a:pathLst>
                <a:path h="9974158" w="19449567">
                  <a:moveTo>
                    <a:pt x="0" y="0"/>
                  </a:moveTo>
                  <a:lnTo>
                    <a:pt x="19449567" y="0"/>
                  </a:lnTo>
                  <a:lnTo>
                    <a:pt x="19449567" y="9974158"/>
                  </a:lnTo>
                  <a:lnTo>
                    <a:pt x="0" y="9974158"/>
                  </a:lnTo>
                  <a:lnTo>
                    <a:pt x="0" y="0"/>
                  </a:lnTo>
                  <a:close/>
                </a:path>
              </a:pathLst>
            </a:custGeom>
            <a:blipFill>
              <a:blip r:embed="rId2">
                <a:alphaModFix amt="42000"/>
              </a:blip>
              <a:stretch>
                <a:fillRect l="0" t="-35894" r="-11018" b="-8429"/>
              </a:stretch>
            </a:blipFill>
          </p:spPr>
        </p:sp>
      </p:grpSp>
      <p:sp>
        <p:nvSpPr>
          <p:cNvPr name="Freeform 10" id="10"/>
          <p:cNvSpPr/>
          <p:nvPr/>
        </p:nvSpPr>
        <p:spPr>
          <a:xfrm flipH="false" flipV="false" rot="-481244">
            <a:off x="16694150" y="3401548"/>
            <a:ext cx="2442896" cy="3483903"/>
          </a:xfrm>
          <a:custGeom>
            <a:avLst/>
            <a:gdLst/>
            <a:ahLst/>
            <a:cxnLst/>
            <a:rect r="r" b="b" t="t" l="l"/>
            <a:pathLst>
              <a:path h="3483903" w="2442896">
                <a:moveTo>
                  <a:pt x="0" y="0"/>
                </a:moveTo>
                <a:lnTo>
                  <a:pt x="2442896" y="0"/>
                </a:lnTo>
                <a:lnTo>
                  <a:pt x="2442896" y="3483904"/>
                </a:lnTo>
                <a:lnTo>
                  <a:pt x="0" y="34839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07404">
            <a:off x="552458" y="7519927"/>
            <a:ext cx="1340817" cy="2207932"/>
          </a:xfrm>
          <a:custGeom>
            <a:avLst/>
            <a:gdLst/>
            <a:ahLst/>
            <a:cxnLst/>
            <a:rect r="r" b="b" t="t" l="l"/>
            <a:pathLst>
              <a:path h="2207932" w="1340817">
                <a:moveTo>
                  <a:pt x="0" y="0"/>
                </a:moveTo>
                <a:lnTo>
                  <a:pt x="1340817" y="0"/>
                </a:lnTo>
                <a:lnTo>
                  <a:pt x="1340817" y="2207932"/>
                </a:lnTo>
                <a:lnTo>
                  <a:pt x="0" y="2207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7798799" y="2813390"/>
            <a:ext cx="233597" cy="23359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0B3"/>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15" id="15"/>
          <p:cNvSpPr/>
          <p:nvPr/>
        </p:nvSpPr>
        <p:spPr>
          <a:xfrm flipH="false" flipV="false" rot="0">
            <a:off x="1647329" y="395153"/>
            <a:ext cx="1552128" cy="1922139"/>
          </a:xfrm>
          <a:custGeom>
            <a:avLst/>
            <a:gdLst/>
            <a:ahLst/>
            <a:cxnLst/>
            <a:rect r="r" b="b" t="t" l="l"/>
            <a:pathLst>
              <a:path h="1922139" w="1552128">
                <a:moveTo>
                  <a:pt x="0" y="0"/>
                </a:moveTo>
                <a:lnTo>
                  <a:pt x="1552127" y="0"/>
                </a:lnTo>
                <a:lnTo>
                  <a:pt x="1552127" y="1922139"/>
                </a:lnTo>
                <a:lnTo>
                  <a:pt x="0" y="19221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16" id="16"/>
          <p:cNvGraphicFramePr>
            <a:graphicFrameLocks noGrp="true"/>
          </p:cNvGraphicFramePr>
          <p:nvPr/>
        </p:nvGraphicFramePr>
        <p:xfrm>
          <a:off x="1786859" y="1920766"/>
          <a:ext cx="14631679" cy="8170060"/>
        </p:xfrm>
        <a:graphic>
          <a:graphicData uri="http://schemas.openxmlformats.org/drawingml/2006/table">
            <a:tbl>
              <a:tblPr/>
              <a:tblGrid>
                <a:gridCol w="5062841"/>
                <a:gridCol w="9568838"/>
              </a:tblGrid>
              <a:tr h="1167494">
                <a:tc>
                  <a:txBody>
                    <a:bodyPr anchor="t" rtlCol="false"/>
                    <a:lstStyle/>
                    <a:p>
                      <a:pPr algn="ctr">
                        <a:lnSpc>
                          <a:spcPts val="5607"/>
                        </a:lnSpc>
                        <a:defRPr/>
                      </a:pPr>
                      <a:r>
                        <a:rPr lang="en-US" sz="4005">
                          <a:solidFill>
                            <a:srgbClr val="FFFFFF"/>
                          </a:solidFill>
                          <a:latin typeface="Kollektif Bold"/>
                        </a:rPr>
                        <a:t>Step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5607"/>
                        </a:lnSpc>
                        <a:defRPr/>
                      </a:pPr>
                      <a:r>
                        <a:rPr lang="en-US" sz="4005">
                          <a:solidFill>
                            <a:srgbClr val="FFFFFF"/>
                          </a:solidFill>
                          <a:latin typeface="Kollektif"/>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072398">
                <a:tc>
                  <a:txBody>
                    <a:bodyPr anchor="t" rtlCol="false"/>
                    <a:lstStyle/>
                    <a:p>
                      <a:pPr algn="ctr">
                        <a:lnSpc>
                          <a:spcPts val="2948"/>
                        </a:lnSpc>
                        <a:defRPr/>
                      </a:pPr>
                      <a:r>
                        <a:rPr lang="en-US" sz="2105">
                          <a:solidFill>
                            <a:srgbClr val="000000"/>
                          </a:solidFill>
                          <a:latin typeface="Kollektif"/>
                        </a:rPr>
                        <a:t>1. Collect Approved Dataset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Gather relevant datasets endorsed by medical specialists, ensuring compliance with privacy regulations.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2. Import and Cleanse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Import datasets and cleanse them by removing duplicates, handling missing values, and correcting errors.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3. Train and Test 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Split the dataset, train Support Vector Machine (SVM) and Logistic Regression models, and evaluate them.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4. Optimize Model Performance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Refine model parameters to enhance accuracy using techniques like cross- validation and grid search.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5. Develop User Interface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Design an intuitive and visually appealing interface for easy interaction with the prediction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86033">
                <a:tc>
                  <a:txBody>
                    <a:bodyPr anchor="t" rtlCol="false"/>
                    <a:lstStyle/>
                    <a:p>
                      <a:pPr algn="ctr">
                        <a:lnSpc>
                          <a:spcPts val="2948"/>
                        </a:lnSpc>
                        <a:defRPr/>
                      </a:pPr>
                      <a:r>
                        <a:rPr lang="en-US" sz="2105">
                          <a:solidFill>
                            <a:srgbClr val="000000"/>
                          </a:solidFill>
                          <a:latin typeface="Kollektif"/>
                        </a:rPr>
                        <a:t>6. Host Web App on Blockchain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8"/>
                        </a:lnSpc>
                        <a:defRPr/>
                      </a:pPr>
                      <a:r>
                        <a:rPr lang="en-US" sz="1805">
                          <a:solidFill>
                            <a:srgbClr val="000000"/>
                          </a:solidFill>
                          <a:latin typeface="Kollektif"/>
                        </a:rPr>
                        <a:t>Implement blockchain technology for heightened security and data integrity in hosting the web application.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1828161" y="952500"/>
            <a:ext cx="14631679" cy="1370837"/>
          </a:xfrm>
          <a:prstGeom prst="rect">
            <a:avLst/>
          </a:prstGeom>
        </p:spPr>
        <p:txBody>
          <a:bodyPr anchor="t" rtlCol="false" tIns="0" lIns="0" bIns="0" rIns="0">
            <a:spAutoFit/>
          </a:bodyPr>
          <a:lstStyle/>
          <a:p>
            <a:pPr algn="ctr">
              <a:lnSpc>
                <a:spcPts val="5165"/>
              </a:lnSpc>
            </a:pPr>
            <a:r>
              <a:rPr lang="en-US" sz="6299" spc="-188">
                <a:solidFill>
                  <a:srgbClr val="000000"/>
                </a:solidFill>
                <a:latin typeface="Montserrat Classic Bold"/>
              </a:rPr>
              <a:t>Progress Flow</a:t>
            </a:r>
          </a:p>
          <a:p>
            <a:pPr algn="ctr">
              <a:lnSpc>
                <a:spcPts val="5165"/>
              </a:lnSpc>
            </a:pPr>
          </a:p>
        </p:txBody>
      </p:sp>
      <p:sp>
        <p:nvSpPr>
          <p:cNvPr name="TextBox 18" id="18"/>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
        <p:nvSpPr>
          <p:cNvPr name="TextBox 19" id="19"/>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0B6DE"/>
        </a:solidFill>
      </p:bgPr>
    </p:bg>
    <p:spTree>
      <p:nvGrpSpPr>
        <p:cNvPr id="1" name=""/>
        <p:cNvGrpSpPr/>
        <p:nvPr/>
      </p:nvGrpSpPr>
      <p:grpSpPr>
        <a:xfrm>
          <a:off x="0" y="0"/>
          <a:ext cx="0" cy="0"/>
          <a:chOff x="0" y="0"/>
          <a:chExt cx="0" cy="0"/>
        </a:xfrm>
      </p:grpSpPr>
      <p:grpSp>
        <p:nvGrpSpPr>
          <p:cNvPr name="Group 2" id="2"/>
          <p:cNvGrpSpPr/>
          <p:nvPr/>
        </p:nvGrpSpPr>
        <p:grpSpPr>
          <a:xfrm rot="0">
            <a:off x="1076222" y="523092"/>
            <a:ext cx="16135556" cy="9240815"/>
            <a:chOff x="0" y="0"/>
            <a:chExt cx="4249694" cy="2433795"/>
          </a:xfrm>
        </p:grpSpPr>
        <p:sp>
          <p:nvSpPr>
            <p:cNvPr name="Freeform 3" id="3"/>
            <p:cNvSpPr/>
            <p:nvPr/>
          </p:nvSpPr>
          <p:spPr>
            <a:xfrm flipH="false" flipV="false" rot="0">
              <a:off x="0" y="0"/>
              <a:ext cx="4249694" cy="2433795"/>
            </a:xfrm>
            <a:custGeom>
              <a:avLst/>
              <a:gdLst/>
              <a:ahLst/>
              <a:cxnLst/>
              <a:rect r="r" b="b" t="t" l="l"/>
              <a:pathLst>
                <a:path h="2433795" w="4249694">
                  <a:moveTo>
                    <a:pt x="24470" y="0"/>
                  </a:moveTo>
                  <a:lnTo>
                    <a:pt x="4225223" y="0"/>
                  </a:lnTo>
                  <a:cubicBezTo>
                    <a:pt x="4238738" y="0"/>
                    <a:pt x="4249694" y="10956"/>
                    <a:pt x="4249694" y="24470"/>
                  </a:cubicBezTo>
                  <a:lnTo>
                    <a:pt x="4249694" y="2409325"/>
                  </a:lnTo>
                  <a:cubicBezTo>
                    <a:pt x="4249694" y="2422840"/>
                    <a:pt x="4238738" y="2433795"/>
                    <a:pt x="4225223" y="2433795"/>
                  </a:cubicBezTo>
                  <a:lnTo>
                    <a:pt x="24470" y="2433795"/>
                  </a:lnTo>
                  <a:cubicBezTo>
                    <a:pt x="10956" y="2433795"/>
                    <a:pt x="0" y="2422840"/>
                    <a:pt x="0" y="2409325"/>
                  </a:cubicBezTo>
                  <a:lnTo>
                    <a:pt x="0" y="24470"/>
                  </a:lnTo>
                  <a:cubicBezTo>
                    <a:pt x="0" y="10956"/>
                    <a:pt x="10956" y="0"/>
                    <a:pt x="24470" y="0"/>
                  </a:cubicBezTo>
                  <a:close/>
                </a:path>
              </a:pathLst>
            </a:custGeom>
            <a:solidFill>
              <a:srgbClr val="FFF0B3"/>
            </a:solidFill>
          </p:spPr>
        </p:sp>
        <p:sp>
          <p:nvSpPr>
            <p:cNvPr name="TextBox 4" id="4"/>
            <p:cNvSpPr txBox="true"/>
            <p:nvPr/>
          </p:nvSpPr>
          <p:spPr>
            <a:xfrm>
              <a:off x="0" y="-57150"/>
              <a:ext cx="4249694" cy="2490945"/>
            </a:xfrm>
            <a:prstGeom prst="rect">
              <a:avLst/>
            </a:prstGeom>
          </p:spPr>
          <p:txBody>
            <a:bodyPr anchor="ctr" rtlCol="false" tIns="50800" lIns="50800" bIns="50800" rIns="50800"/>
            <a:lstStyle/>
            <a:p>
              <a:pPr algn="just">
                <a:lnSpc>
                  <a:spcPts val="2737"/>
                </a:lnSpc>
              </a:pPr>
            </a:p>
          </p:txBody>
        </p:sp>
      </p:grpSp>
      <p:sp>
        <p:nvSpPr>
          <p:cNvPr name="TextBox 5" id="5"/>
          <p:cNvSpPr txBox="true"/>
          <p:nvPr/>
        </p:nvSpPr>
        <p:spPr>
          <a:xfrm rot="0">
            <a:off x="2490398" y="1382633"/>
            <a:ext cx="13307204" cy="1609852"/>
          </a:xfrm>
          <a:prstGeom prst="rect">
            <a:avLst/>
          </a:prstGeom>
        </p:spPr>
        <p:txBody>
          <a:bodyPr anchor="t" rtlCol="false" tIns="0" lIns="0" bIns="0" rIns="0">
            <a:spAutoFit/>
          </a:bodyPr>
          <a:lstStyle/>
          <a:p>
            <a:pPr>
              <a:lnSpc>
                <a:spcPts val="6254"/>
              </a:lnSpc>
            </a:pPr>
            <a:r>
              <a:rPr lang="en-US" sz="5900" spc="-177">
                <a:solidFill>
                  <a:srgbClr val="000000"/>
                </a:solidFill>
                <a:latin typeface="Montserrat Classic Bold"/>
              </a:rPr>
              <a:t>Idea/ Approach / Technology Stack</a:t>
            </a:r>
          </a:p>
          <a:p>
            <a:pPr>
              <a:lnSpc>
                <a:spcPts val="6254"/>
              </a:lnSpc>
            </a:pPr>
          </a:p>
        </p:txBody>
      </p:sp>
      <p:sp>
        <p:nvSpPr>
          <p:cNvPr name="TextBox 6" id="6"/>
          <p:cNvSpPr txBox="true"/>
          <p:nvPr/>
        </p:nvSpPr>
        <p:spPr>
          <a:xfrm rot="0">
            <a:off x="2490398" y="2643401"/>
            <a:ext cx="14490722" cy="3806190"/>
          </a:xfrm>
          <a:prstGeom prst="rect">
            <a:avLst/>
          </a:prstGeom>
        </p:spPr>
        <p:txBody>
          <a:bodyPr anchor="t" rtlCol="false" tIns="0" lIns="0" bIns="0" rIns="0">
            <a:spAutoFit/>
          </a:bodyPr>
          <a:lstStyle/>
          <a:p>
            <a:pPr>
              <a:lnSpc>
                <a:spcPts val="3359"/>
              </a:lnSpc>
            </a:pPr>
            <a:r>
              <a:rPr lang="en-US" sz="2399">
                <a:solidFill>
                  <a:srgbClr val="000000"/>
                </a:solidFill>
                <a:latin typeface="Kollektif Bold"/>
              </a:rPr>
              <a:t>Idea/Approach:</a:t>
            </a:r>
          </a:p>
          <a:p>
            <a:pPr>
              <a:lnSpc>
                <a:spcPts val="3359"/>
              </a:lnSpc>
            </a:pPr>
            <a:r>
              <a:rPr lang="en-US" sz="2399">
                <a:solidFill>
                  <a:srgbClr val="000000"/>
                </a:solidFill>
                <a:latin typeface="Kollektif"/>
              </a:rPr>
              <a:t>Our project aims to predict diabetes early on, improving healthcare outcomes.</a:t>
            </a:r>
          </a:p>
          <a:p>
            <a:pPr>
              <a:lnSpc>
                <a:spcPts val="3359"/>
              </a:lnSpc>
            </a:pPr>
            <a:r>
              <a:rPr lang="en-US" sz="2399">
                <a:solidFill>
                  <a:srgbClr val="000000"/>
                </a:solidFill>
                <a:latin typeface="Kollektif"/>
              </a:rPr>
              <a:t>We collect trusted medical data, clean and analyze it, then train advanced </a:t>
            </a:r>
          </a:p>
          <a:p>
            <a:pPr>
              <a:lnSpc>
                <a:spcPts val="3359"/>
              </a:lnSpc>
            </a:pPr>
            <a:r>
              <a:rPr lang="en-US" sz="2399">
                <a:solidFill>
                  <a:srgbClr val="000000"/>
                </a:solidFill>
                <a:latin typeface="Kollektif"/>
              </a:rPr>
              <a:t>models like SVM and Logistic Regression. We design a user-friendly interface </a:t>
            </a:r>
          </a:p>
          <a:p>
            <a:pPr>
              <a:lnSpc>
                <a:spcPts val="3359"/>
              </a:lnSpc>
            </a:pPr>
            <a:r>
              <a:rPr lang="en-US" sz="2399">
                <a:solidFill>
                  <a:srgbClr val="000000"/>
                </a:solidFill>
                <a:latin typeface="Kollektif"/>
              </a:rPr>
              <a:t>for easy use. </a:t>
            </a:r>
          </a:p>
          <a:p>
            <a:pPr>
              <a:lnSpc>
                <a:spcPts val="3359"/>
              </a:lnSpc>
            </a:pPr>
            <a:r>
              <a:rPr lang="en-US" sz="2399">
                <a:solidFill>
                  <a:srgbClr val="000000"/>
                </a:solidFill>
                <a:latin typeface="Kollektif"/>
              </a:rPr>
              <a:t>To secure data, we host the system on blockchain. </a:t>
            </a:r>
          </a:p>
          <a:p>
            <a:pPr>
              <a:lnSpc>
                <a:spcPts val="3359"/>
              </a:lnSpc>
            </a:pPr>
            <a:r>
              <a:rPr lang="en-US" sz="2399">
                <a:solidFill>
                  <a:srgbClr val="000000"/>
                </a:solidFill>
                <a:latin typeface="Kollektif"/>
              </a:rPr>
              <a:t>Our approach prioritizes accuracy, usability, and data security for better</a:t>
            </a:r>
          </a:p>
          <a:p>
            <a:pPr>
              <a:lnSpc>
                <a:spcPts val="3359"/>
              </a:lnSpc>
            </a:pPr>
            <a:r>
              <a:rPr lang="en-US" sz="2399">
                <a:solidFill>
                  <a:srgbClr val="000000"/>
                </a:solidFill>
                <a:latin typeface="Kollektif"/>
              </a:rPr>
              <a:t> healthcare solutions.</a:t>
            </a:r>
          </a:p>
          <a:p>
            <a:pPr>
              <a:lnSpc>
                <a:spcPts val="3359"/>
              </a:lnSpc>
              <a:spcBef>
                <a:spcPct val="0"/>
              </a:spcBef>
            </a:pPr>
          </a:p>
        </p:txBody>
      </p:sp>
      <p:sp>
        <p:nvSpPr>
          <p:cNvPr name="TextBox 7" id="7"/>
          <p:cNvSpPr txBox="true"/>
          <p:nvPr/>
        </p:nvSpPr>
        <p:spPr>
          <a:xfrm rot="0">
            <a:off x="2490398" y="6354341"/>
            <a:ext cx="14490722" cy="2548890"/>
          </a:xfrm>
          <a:prstGeom prst="rect">
            <a:avLst/>
          </a:prstGeom>
        </p:spPr>
        <p:txBody>
          <a:bodyPr anchor="t" rtlCol="false" tIns="0" lIns="0" bIns="0" rIns="0">
            <a:spAutoFit/>
          </a:bodyPr>
          <a:lstStyle/>
          <a:p>
            <a:pPr>
              <a:lnSpc>
                <a:spcPts val="3359"/>
              </a:lnSpc>
            </a:pPr>
            <a:r>
              <a:rPr lang="en-US" sz="2399">
                <a:solidFill>
                  <a:srgbClr val="000000"/>
                </a:solidFill>
                <a:latin typeface="Kollektif Bold"/>
              </a:rPr>
              <a:t>Technology Stack:</a:t>
            </a:r>
          </a:p>
          <a:p>
            <a:pPr>
              <a:lnSpc>
                <a:spcPts val="3359"/>
              </a:lnSpc>
            </a:pPr>
            <a:r>
              <a:rPr lang="en-US" sz="2399">
                <a:solidFill>
                  <a:srgbClr val="000000"/>
                </a:solidFill>
                <a:latin typeface="Kollektif"/>
              </a:rPr>
              <a:t>Our technology stack includes Python for data analysis and machine </a:t>
            </a:r>
          </a:p>
          <a:p>
            <a:pPr>
              <a:lnSpc>
                <a:spcPts val="3359"/>
              </a:lnSpc>
            </a:pPr>
            <a:r>
              <a:rPr lang="en-US" sz="2399">
                <a:solidFill>
                  <a:srgbClr val="000000"/>
                </a:solidFill>
                <a:latin typeface="Kollektif"/>
              </a:rPr>
              <a:t>learning models, Flask for web application development, HTML/CSS for </a:t>
            </a:r>
          </a:p>
          <a:p>
            <a:pPr>
              <a:lnSpc>
                <a:spcPts val="3359"/>
              </a:lnSpc>
            </a:pPr>
            <a:r>
              <a:rPr lang="en-US" sz="2399">
                <a:solidFill>
                  <a:srgbClr val="000000"/>
                </a:solidFill>
                <a:latin typeface="Kollektif"/>
              </a:rPr>
              <a:t>user interface design, and blockchain for data security. We integrate </a:t>
            </a:r>
          </a:p>
          <a:p>
            <a:pPr>
              <a:lnSpc>
                <a:spcPts val="3359"/>
              </a:lnSpc>
            </a:pPr>
            <a:r>
              <a:rPr lang="en-US" sz="2399">
                <a:solidFill>
                  <a:srgbClr val="000000"/>
                </a:solidFill>
                <a:latin typeface="Kollektif"/>
              </a:rPr>
              <a:t>these tools to create a robust and user-friendly diabetes prediction system.</a:t>
            </a:r>
          </a:p>
          <a:p>
            <a:pPr>
              <a:lnSpc>
                <a:spcPts val="3359"/>
              </a:lnSpc>
              <a:spcBef>
                <a:spcPct val="0"/>
              </a:spcBef>
            </a:pPr>
          </a:p>
        </p:txBody>
      </p:sp>
      <p:sp>
        <p:nvSpPr>
          <p:cNvPr name="Freeform 8" id="8"/>
          <p:cNvSpPr/>
          <p:nvPr/>
        </p:nvSpPr>
        <p:spPr>
          <a:xfrm flipH="false" flipV="false" rot="0">
            <a:off x="14093943" y="6001547"/>
            <a:ext cx="2887176" cy="2901685"/>
          </a:xfrm>
          <a:custGeom>
            <a:avLst/>
            <a:gdLst/>
            <a:ahLst/>
            <a:cxnLst/>
            <a:rect r="r" b="b" t="t" l="l"/>
            <a:pathLst>
              <a:path h="2901685" w="2887176">
                <a:moveTo>
                  <a:pt x="0" y="0"/>
                </a:moveTo>
                <a:lnTo>
                  <a:pt x="2887177" y="0"/>
                </a:lnTo>
                <a:lnTo>
                  <a:pt x="2887177" y="2901684"/>
                </a:lnTo>
                <a:lnTo>
                  <a:pt x="0" y="2901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47618" y="2738651"/>
            <a:ext cx="3355604" cy="2684483"/>
          </a:xfrm>
          <a:custGeom>
            <a:avLst/>
            <a:gdLst/>
            <a:ahLst/>
            <a:cxnLst/>
            <a:rect r="r" b="b" t="t" l="l"/>
            <a:pathLst>
              <a:path h="2684483" w="3355604">
                <a:moveTo>
                  <a:pt x="0" y="0"/>
                </a:moveTo>
                <a:lnTo>
                  <a:pt x="3355604" y="0"/>
                </a:lnTo>
                <a:lnTo>
                  <a:pt x="3355604" y="2684483"/>
                </a:lnTo>
                <a:lnTo>
                  <a:pt x="0" y="2684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7259300" y="141724"/>
            <a:ext cx="1714271" cy="2428996"/>
            <a:chOff x="0" y="0"/>
            <a:chExt cx="451495" cy="639735"/>
          </a:xfrm>
        </p:grpSpPr>
        <p:sp>
          <p:nvSpPr>
            <p:cNvPr name="Freeform 11" id="11"/>
            <p:cNvSpPr/>
            <p:nvPr/>
          </p:nvSpPr>
          <p:spPr>
            <a:xfrm flipH="false" flipV="false" rot="0">
              <a:off x="0" y="0"/>
              <a:ext cx="451495" cy="639735"/>
            </a:xfrm>
            <a:custGeom>
              <a:avLst/>
              <a:gdLst/>
              <a:ahLst/>
              <a:cxnLst/>
              <a:rect r="r" b="b" t="t" l="l"/>
              <a:pathLst>
                <a:path h="639735" w="451495">
                  <a:moveTo>
                    <a:pt x="225748" y="0"/>
                  </a:moveTo>
                  <a:lnTo>
                    <a:pt x="225748" y="0"/>
                  </a:lnTo>
                  <a:cubicBezTo>
                    <a:pt x="350425" y="0"/>
                    <a:pt x="451495" y="101071"/>
                    <a:pt x="451495" y="225748"/>
                  </a:cubicBezTo>
                  <a:lnTo>
                    <a:pt x="451495" y="413988"/>
                  </a:lnTo>
                  <a:cubicBezTo>
                    <a:pt x="451495" y="538665"/>
                    <a:pt x="350425" y="639735"/>
                    <a:pt x="225748" y="639735"/>
                  </a:cubicBezTo>
                  <a:lnTo>
                    <a:pt x="225748" y="639735"/>
                  </a:lnTo>
                  <a:cubicBezTo>
                    <a:pt x="101071" y="639735"/>
                    <a:pt x="0" y="538665"/>
                    <a:pt x="0" y="413988"/>
                  </a:cubicBezTo>
                  <a:lnTo>
                    <a:pt x="0" y="225748"/>
                  </a:lnTo>
                  <a:cubicBezTo>
                    <a:pt x="0" y="101071"/>
                    <a:pt x="101071" y="0"/>
                    <a:pt x="225748" y="0"/>
                  </a:cubicBezTo>
                  <a:close/>
                </a:path>
              </a:pathLst>
            </a:custGeom>
            <a:solidFill>
              <a:srgbClr val="FFF0B3"/>
            </a:solidFill>
          </p:spPr>
        </p:sp>
        <p:sp>
          <p:nvSpPr>
            <p:cNvPr name="TextBox 12" id="12"/>
            <p:cNvSpPr txBox="true"/>
            <p:nvPr/>
          </p:nvSpPr>
          <p:spPr>
            <a:xfrm>
              <a:off x="0" y="-57150"/>
              <a:ext cx="451495" cy="696885"/>
            </a:xfrm>
            <a:prstGeom prst="rect">
              <a:avLst/>
            </a:prstGeom>
          </p:spPr>
          <p:txBody>
            <a:bodyPr anchor="ctr" rtlCol="false" tIns="50800" lIns="50800" bIns="50800" rIns="50800"/>
            <a:lstStyle/>
            <a:p>
              <a:pPr algn="ctr">
                <a:lnSpc>
                  <a:spcPts val="2737"/>
                </a:lnSpc>
              </a:pPr>
            </a:p>
          </p:txBody>
        </p:sp>
      </p:grpSp>
      <p:sp>
        <p:nvSpPr>
          <p:cNvPr name="TextBox 13" id="13"/>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
        <p:nvSpPr>
          <p:cNvPr name="TextBox 14" id="14"/>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0B3"/>
        </a:solidFill>
      </p:bgPr>
    </p:bg>
    <p:spTree>
      <p:nvGrpSpPr>
        <p:cNvPr id="1" name=""/>
        <p:cNvGrpSpPr/>
        <p:nvPr/>
      </p:nvGrpSpPr>
      <p:grpSpPr>
        <a:xfrm>
          <a:off x="0" y="0"/>
          <a:ext cx="0" cy="0"/>
          <a:chOff x="0" y="0"/>
          <a:chExt cx="0" cy="0"/>
        </a:xfrm>
      </p:grpSpPr>
      <p:grpSp>
        <p:nvGrpSpPr>
          <p:cNvPr name="Group 2" id="2"/>
          <p:cNvGrpSpPr/>
          <p:nvPr/>
        </p:nvGrpSpPr>
        <p:grpSpPr>
          <a:xfrm rot="0">
            <a:off x="17259300" y="141724"/>
            <a:ext cx="1709544" cy="2428996"/>
            <a:chOff x="0" y="0"/>
            <a:chExt cx="450250" cy="639735"/>
          </a:xfrm>
        </p:grpSpPr>
        <p:sp>
          <p:nvSpPr>
            <p:cNvPr name="Freeform 3" id="3"/>
            <p:cNvSpPr/>
            <p:nvPr/>
          </p:nvSpPr>
          <p:spPr>
            <a:xfrm flipH="false" flipV="false" rot="0">
              <a:off x="0" y="0"/>
              <a:ext cx="450250" cy="639735"/>
            </a:xfrm>
            <a:custGeom>
              <a:avLst/>
              <a:gdLst/>
              <a:ahLst/>
              <a:cxnLst/>
              <a:rect r="r" b="b" t="t" l="l"/>
              <a:pathLst>
                <a:path h="639735" w="450250">
                  <a:moveTo>
                    <a:pt x="225125" y="0"/>
                  </a:moveTo>
                  <a:lnTo>
                    <a:pt x="225125" y="0"/>
                  </a:lnTo>
                  <a:cubicBezTo>
                    <a:pt x="349458" y="0"/>
                    <a:pt x="450250" y="100792"/>
                    <a:pt x="450250" y="225125"/>
                  </a:cubicBezTo>
                  <a:lnTo>
                    <a:pt x="450250" y="414610"/>
                  </a:lnTo>
                  <a:cubicBezTo>
                    <a:pt x="450250" y="538944"/>
                    <a:pt x="349458" y="639735"/>
                    <a:pt x="225125" y="639735"/>
                  </a:cubicBezTo>
                  <a:lnTo>
                    <a:pt x="225125" y="639735"/>
                  </a:lnTo>
                  <a:cubicBezTo>
                    <a:pt x="100792" y="639735"/>
                    <a:pt x="0" y="538944"/>
                    <a:pt x="0" y="414610"/>
                  </a:cubicBezTo>
                  <a:lnTo>
                    <a:pt x="0" y="225125"/>
                  </a:lnTo>
                  <a:cubicBezTo>
                    <a:pt x="0" y="100792"/>
                    <a:pt x="100792" y="0"/>
                    <a:pt x="225125" y="0"/>
                  </a:cubicBezTo>
                  <a:close/>
                </a:path>
              </a:pathLst>
            </a:custGeom>
            <a:solidFill>
              <a:srgbClr val="73BBE4"/>
            </a:solidFill>
          </p:spPr>
        </p:sp>
        <p:sp>
          <p:nvSpPr>
            <p:cNvPr name="TextBox 4" id="4"/>
            <p:cNvSpPr txBox="true"/>
            <p:nvPr/>
          </p:nvSpPr>
          <p:spPr>
            <a:xfrm>
              <a:off x="0" y="-57150"/>
              <a:ext cx="450250" cy="696885"/>
            </a:xfrm>
            <a:prstGeom prst="rect">
              <a:avLst/>
            </a:prstGeom>
          </p:spPr>
          <p:txBody>
            <a:bodyPr anchor="ctr" rtlCol="false" tIns="50800" lIns="50800" bIns="50800" rIns="50800"/>
            <a:lstStyle/>
            <a:p>
              <a:pPr algn="ctr">
                <a:lnSpc>
                  <a:spcPts val="2737"/>
                </a:lnSpc>
              </a:pPr>
            </a:p>
          </p:txBody>
        </p:sp>
      </p:grpSp>
      <p:sp>
        <p:nvSpPr>
          <p:cNvPr name="TextBox 5" id="5"/>
          <p:cNvSpPr txBox="true"/>
          <p:nvPr/>
        </p:nvSpPr>
        <p:spPr>
          <a:xfrm rot="0">
            <a:off x="7859852" y="3452525"/>
            <a:ext cx="8852717" cy="5474276"/>
          </a:xfrm>
          <a:prstGeom prst="rect">
            <a:avLst/>
          </a:prstGeom>
        </p:spPr>
        <p:txBody>
          <a:bodyPr anchor="t" rtlCol="false" tIns="0" lIns="0" bIns="0" rIns="0">
            <a:spAutoFit/>
          </a:bodyPr>
          <a:lstStyle/>
          <a:p>
            <a:pPr>
              <a:lnSpc>
                <a:spcPts val="4343"/>
              </a:lnSpc>
            </a:pPr>
            <a:r>
              <a:rPr lang="en-US" sz="3102">
                <a:solidFill>
                  <a:srgbClr val="000000"/>
                </a:solidFill>
                <a:latin typeface="Kollektif"/>
              </a:rPr>
              <a:t>Our proposed solution is a disease prediction system utilizing sophisticated machine learning algorithms. It analyzes diverse medical data to anticipate the onset of various diseases, facilitating proactive healthcare interventions. With a user-friendly interface and blockchain security integration, our solution prioritizes accuracy, accessibility, and data privacy for enhanced healthcare outcomes.</a:t>
            </a:r>
          </a:p>
          <a:p>
            <a:pPr>
              <a:lnSpc>
                <a:spcPts val="4343"/>
              </a:lnSpc>
            </a:pPr>
          </a:p>
        </p:txBody>
      </p:sp>
      <p:grpSp>
        <p:nvGrpSpPr>
          <p:cNvPr name="Group 6" id="6"/>
          <p:cNvGrpSpPr/>
          <p:nvPr/>
        </p:nvGrpSpPr>
        <p:grpSpPr>
          <a:xfrm rot="0">
            <a:off x="17798799" y="2813390"/>
            <a:ext cx="233597" cy="2335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B6DE"/>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737"/>
                </a:lnSpc>
              </a:pPr>
            </a:p>
          </p:txBody>
        </p:sp>
      </p:grpSp>
      <p:sp>
        <p:nvSpPr>
          <p:cNvPr name="Freeform 9" id="9"/>
          <p:cNvSpPr/>
          <p:nvPr/>
        </p:nvSpPr>
        <p:spPr>
          <a:xfrm flipH="false" flipV="false" rot="0">
            <a:off x="17192618" y="7914780"/>
            <a:ext cx="512101" cy="616314"/>
          </a:xfrm>
          <a:custGeom>
            <a:avLst/>
            <a:gdLst/>
            <a:ahLst/>
            <a:cxnLst/>
            <a:rect r="r" b="b" t="t" l="l"/>
            <a:pathLst>
              <a:path h="616314" w="512101">
                <a:moveTo>
                  <a:pt x="0" y="0"/>
                </a:moveTo>
                <a:lnTo>
                  <a:pt x="512101" y="0"/>
                </a:lnTo>
                <a:lnTo>
                  <a:pt x="512101" y="616314"/>
                </a:lnTo>
                <a:lnTo>
                  <a:pt x="0" y="616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51749">
            <a:off x="15644004" y="7446990"/>
            <a:ext cx="1307342" cy="1421024"/>
          </a:xfrm>
          <a:custGeom>
            <a:avLst/>
            <a:gdLst/>
            <a:ahLst/>
            <a:cxnLst/>
            <a:rect r="r" b="b" t="t" l="l"/>
            <a:pathLst>
              <a:path h="1421024" w="1307342">
                <a:moveTo>
                  <a:pt x="0" y="0"/>
                </a:moveTo>
                <a:lnTo>
                  <a:pt x="1307342" y="0"/>
                </a:lnTo>
                <a:lnTo>
                  <a:pt x="1307342" y="1421024"/>
                </a:lnTo>
                <a:lnTo>
                  <a:pt x="0" y="14210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6261085" y="6529026"/>
            <a:ext cx="1107449" cy="1113014"/>
          </a:xfrm>
          <a:custGeom>
            <a:avLst/>
            <a:gdLst/>
            <a:ahLst/>
            <a:cxnLst/>
            <a:rect r="r" b="b" t="t" l="l"/>
            <a:pathLst>
              <a:path h="1113014" w="1107449">
                <a:moveTo>
                  <a:pt x="0" y="0"/>
                </a:moveTo>
                <a:lnTo>
                  <a:pt x="1107449" y="0"/>
                </a:lnTo>
                <a:lnTo>
                  <a:pt x="1107449" y="1113014"/>
                </a:lnTo>
                <a:lnTo>
                  <a:pt x="0" y="11130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910348" y="7085533"/>
            <a:ext cx="604212" cy="607249"/>
          </a:xfrm>
          <a:custGeom>
            <a:avLst/>
            <a:gdLst/>
            <a:ahLst/>
            <a:cxnLst/>
            <a:rect r="r" b="b" t="t" l="l"/>
            <a:pathLst>
              <a:path h="607249" w="604212">
                <a:moveTo>
                  <a:pt x="0" y="0"/>
                </a:moveTo>
                <a:lnTo>
                  <a:pt x="604213" y="0"/>
                </a:lnTo>
                <a:lnTo>
                  <a:pt x="604213" y="607249"/>
                </a:lnTo>
                <a:lnTo>
                  <a:pt x="0" y="6072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861140" y="2274207"/>
            <a:ext cx="4702629" cy="4114800"/>
          </a:xfrm>
          <a:custGeom>
            <a:avLst/>
            <a:gdLst/>
            <a:ahLst/>
            <a:cxnLst/>
            <a:rect r="r" b="b" t="t" l="l"/>
            <a:pathLst>
              <a:path h="4114800" w="4702629">
                <a:moveTo>
                  <a:pt x="0" y="0"/>
                </a:moveTo>
                <a:lnTo>
                  <a:pt x="4702629" y="0"/>
                </a:lnTo>
                <a:lnTo>
                  <a:pt x="470262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859852" y="2174454"/>
            <a:ext cx="7254582" cy="1623694"/>
          </a:xfrm>
          <a:prstGeom prst="rect">
            <a:avLst/>
          </a:prstGeom>
        </p:spPr>
        <p:txBody>
          <a:bodyPr anchor="t" rtlCol="false" tIns="0" lIns="0" bIns="0" rIns="0">
            <a:spAutoFit/>
          </a:bodyPr>
          <a:lstStyle/>
          <a:p>
            <a:pPr>
              <a:lnSpc>
                <a:spcPts val="4239"/>
              </a:lnSpc>
            </a:pPr>
            <a:r>
              <a:rPr lang="en-US" sz="3999" spc="-119">
                <a:solidFill>
                  <a:srgbClr val="000000"/>
                </a:solidFill>
                <a:latin typeface="Montserrat Classic Bold"/>
              </a:rPr>
              <a:t>About Proposed Solution/Prototype(Phase - I)</a:t>
            </a:r>
          </a:p>
          <a:p>
            <a:pPr>
              <a:lnSpc>
                <a:spcPts val="4239"/>
              </a:lnSpc>
            </a:pPr>
          </a:p>
        </p:txBody>
      </p:sp>
      <p:sp>
        <p:nvSpPr>
          <p:cNvPr name="TextBox 15" id="15"/>
          <p:cNvSpPr txBox="true"/>
          <p:nvPr/>
        </p:nvSpPr>
        <p:spPr>
          <a:xfrm rot="5400000">
            <a:off x="16937698" y="1222876"/>
            <a:ext cx="2166982" cy="266693"/>
          </a:xfrm>
          <a:prstGeom prst="rect">
            <a:avLst/>
          </a:prstGeom>
        </p:spPr>
        <p:txBody>
          <a:bodyPr anchor="t" rtlCol="false" tIns="0" lIns="0" bIns="0" rIns="0">
            <a:spAutoFit/>
          </a:bodyPr>
          <a:lstStyle/>
          <a:p>
            <a:pPr algn="ctr">
              <a:lnSpc>
                <a:spcPts val="2100"/>
              </a:lnSpc>
              <a:spcBef>
                <a:spcPct val="0"/>
              </a:spcBef>
            </a:pPr>
            <a:r>
              <a:rPr lang="en-US" sz="1500">
                <a:solidFill>
                  <a:srgbClr val="000000"/>
                </a:solidFill>
                <a:latin typeface="Montserrat Classic"/>
              </a:rPr>
              <a:t>PRESENTED BY</a:t>
            </a:r>
          </a:p>
        </p:txBody>
      </p:sp>
      <p:sp>
        <p:nvSpPr>
          <p:cNvPr name="TextBox 16" id="16"/>
          <p:cNvSpPr txBox="true"/>
          <p:nvPr/>
        </p:nvSpPr>
        <p:spPr>
          <a:xfrm rot="5400000">
            <a:off x="16590413" y="1085954"/>
            <a:ext cx="2166982" cy="540537"/>
          </a:xfrm>
          <a:prstGeom prst="rect">
            <a:avLst/>
          </a:prstGeom>
        </p:spPr>
        <p:txBody>
          <a:bodyPr anchor="t" rtlCol="false" tIns="0" lIns="0" bIns="0" rIns="0">
            <a:spAutoFit/>
          </a:bodyPr>
          <a:lstStyle/>
          <a:p>
            <a:pPr algn="ctr">
              <a:lnSpc>
                <a:spcPts val="2231"/>
              </a:lnSpc>
            </a:pPr>
            <a:r>
              <a:rPr lang="en-US" sz="1594">
                <a:solidFill>
                  <a:srgbClr val="000000"/>
                </a:solidFill>
                <a:latin typeface="Montserrat Classic Bold"/>
              </a:rPr>
              <a:t>THE AKATSUKI</a:t>
            </a:r>
          </a:p>
          <a:p>
            <a:pPr algn="ctr">
              <a:lnSpc>
                <a:spcPts val="2231"/>
              </a:lnSpc>
              <a:spcBef>
                <a:spcPct val="0"/>
              </a:spcBef>
            </a:pPr>
            <a:r>
              <a:rPr lang="en-US" sz="1594">
                <a:solidFill>
                  <a:srgbClr val="000000"/>
                </a:solidFill>
                <a:latin typeface="Montserrat Classic Bold"/>
              </a:rPr>
              <a:t>PANCHAYAT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DAF-qRuzj1w</dc:identifier>
  <dcterms:modified xsi:type="dcterms:W3CDTF">2011-08-01T06:04:30Z</dcterms:modified>
  <cp:revision>1</cp:revision>
  <dc:title>Blue Yellow Creative Modern The Human Body Presentation</dc:title>
</cp:coreProperties>
</file>